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3" r:id="rId4"/>
    <p:sldMasterId id="2147483762" r:id="rId5"/>
  </p:sldMasterIdLst>
  <p:notesMasterIdLst>
    <p:notesMasterId r:id="rId91"/>
  </p:notesMasterIdLst>
  <p:sldIdLst>
    <p:sldId id="256" r:id="rId6"/>
    <p:sldId id="353" r:id="rId7"/>
    <p:sldId id="375" r:id="rId8"/>
    <p:sldId id="301" r:id="rId9"/>
    <p:sldId id="276" r:id="rId10"/>
    <p:sldId id="383" r:id="rId11"/>
    <p:sldId id="359" r:id="rId12"/>
    <p:sldId id="364" r:id="rId13"/>
    <p:sldId id="358" r:id="rId14"/>
    <p:sldId id="278" r:id="rId15"/>
    <p:sldId id="368" r:id="rId16"/>
    <p:sldId id="357" r:id="rId17"/>
    <p:sldId id="279" r:id="rId18"/>
    <p:sldId id="360" r:id="rId19"/>
    <p:sldId id="291" r:id="rId20"/>
    <p:sldId id="361" r:id="rId21"/>
    <p:sldId id="281" r:id="rId22"/>
    <p:sldId id="356" r:id="rId23"/>
    <p:sldId id="373" r:id="rId24"/>
    <p:sldId id="363" r:id="rId25"/>
    <p:sldId id="374" r:id="rId26"/>
    <p:sldId id="369" r:id="rId27"/>
    <p:sldId id="370" r:id="rId28"/>
    <p:sldId id="371" r:id="rId29"/>
    <p:sldId id="387" r:id="rId30"/>
    <p:sldId id="367" r:id="rId31"/>
    <p:sldId id="293" r:id="rId32"/>
    <p:sldId id="277" r:id="rId33"/>
    <p:sldId id="288" r:id="rId34"/>
    <p:sldId id="342" r:id="rId35"/>
    <p:sldId id="343" r:id="rId36"/>
    <p:sldId id="306" r:id="rId37"/>
    <p:sldId id="282" r:id="rId38"/>
    <p:sldId id="295" r:id="rId39"/>
    <p:sldId id="296" r:id="rId40"/>
    <p:sldId id="283" r:id="rId41"/>
    <p:sldId id="294" r:id="rId42"/>
    <p:sldId id="297" r:id="rId43"/>
    <p:sldId id="299" r:id="rId44"/>
    <p:sldId id="302" r:id="rId45"/>
    <p:sldId id="323" r:id="rId46"/>
    <p:sldId id="308" r:id="rId47"/>
    <p:sldId id="300" r:id="rId48"/>
    <p:sldId id="286" r:id="rId49"/>
    <p:sldId id="330" r:id="rId50"/>
    <p:sldId id="382" r:id="rId51"/>
    <p:sldId id="331" r:id="rId52"/>
    <p:sldId id="380" r:id="rId53"/>
    <p:sldId id="335" r:id="rId54"/>
    <p:sldId id="336" r:id="rId55"/>
    <p:sldId id="337" r:id="rId56"/>
    <p:sldId id="338" r:id="rId57"/>
    <p:sldId id="339" r:id="rId58"/>
    <p:sldId id="284" r:id="rId59"/>
    <p:sldId id="320" r:id="rId60"/>
    <p:sldId id="321" r:id="rId61"/>
    <p:sldId id="317" r:id="rId62"/>
    <p:sldId id="314" r:id="rId63"/>
    <p:sldId id="324" r:id="rId64"/>
    <p:sldId id="325" r:id="rId65"/>
    <p:sldId id="326" r:id="rId66"/>
    <p:sldId id="290" r:id="rId67"/>
    <p:sldId id="307" r:id="rId68"/>
    <p:sldId id="311" r:id="rId69"/>
    <p:sldId id="289" r:id="rId70"/>
    <p:sldId id="315" r:id="rId71"/>
    <p:sldId id="316" r:id="rId72"/>
    <p:sldId id="327" r:id="rId73"/>
    <p:sldId id="376" r:id="rId74"/>
    <p:sldId id="340" r:id="rId75"/>
    <p:sldId id="322" r:id="rId76"/>
    <p:sldId id="341" r:id="rId77"/>
    <p:sldId id="349" r:id="rId78"/>
    <p:sldId id="347" r:id="rId79"/>
    <p:sldId id="350" r:id="rId80"/>
    <p:sldId id="344" r:id="rId81"/>
    <p:sldId id="346" r:id="rId82"/>
    <p:sldId id="274" r:id="rId83"/>
    <p:sldId id="386" r:id="rId84"/>
    <p:sldId id="298" r:id="rId85"/>
    <p:sldId id="351" r:id="rId86"/>
    <p:sldId id="354" r:id="rId87"/>
    <p:sldId id="355" r:id="rId88"/>
    <p:sldId id="328" r:id="rId89"/>
    <p:sldId id="266"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E5E5"/>
    <a:srgbClr val="C89090"/>
    <a:srgbClr val="E1C3C3"/>
    <a:srgbClr val="C89099"/>
    <a:srgbClr val="BF7F89"/>
    <a:srgbClr val="979AC7"/>
    <a:srgbClr val="9E9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tableStyles" Target="tableStyle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diagrams/_rels/data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ata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5.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E9ACDA-ED2E-41F6-B3F9-FCBDE87DF9D0}"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2D653355-D880-46DC-96DE-BB9007E27DC2}">
      <dgm:prSet/>
      <dgm:spPr/>
      <dgm:t>
        <a:bodyPr/>
        <a:lstStyle/>
        <a:p>
          <a:r>
            <a:rPr lang="en-US" baseline="0"/>
            <a:t>Competitive Analysis en-us</a:t>
          </a:r>
          <a:endParaRPr lang="en-US"/>
        </a:p>
      </dgm:t>
    </dgm:pt>
    <dgm:pt modelId="{9F13B205-1BAB-422E-843D-B5972B8EB6FE}" type="parTrans" cxnId="{D8A03130-0ABB-402D-9675-D22BB7A75430}">
      <dgm:prSet/>
      <dgm:spPr/>
      <dgm:t>
        <a:bodyPr/>
        <a:lstStyle/>
        <a:p>
          <a:endParaRPr lang="en-US"/>
        </a:p>
      </dgm:t>
    </dgm:pt>
    <dgm:pt modelId="{B26A7903-9D47-443A-B96C-75EAA1FDFE71}" type="sibTrans" cxnId="{D8A03130-0ABB-402D-9675-D22BB7A75430}">
      <dgm:prSet/>
      <dgm:spPr/>
      <dgm:t>
        <a:bodyPr/>
        <a:lstStyle/>
        <a:p>
          <a:endParaRPr lang="en-US"/>
        </a:p>
      </dgm:t>
    </dgm:pt>
    <dgm:pt modelId="{EF8D96AC-6433-48EA-BDAB-C5252F70F1F3}">
      <dgm:prSet/>
      <dgm:spPr/>
      <dgm:t>
        <a:bodyPr/>
        <a:lstStyle/>
        <a:p>
          <a:r>
            <a:rPr lang="en-US" baseline="0"/>
            <a:t>Feature Ideation en-us</a:t>
          </a:r>
          <a:endParaRPr lang="en-US"/>
        </a:p>
      </dgm:t>
    </dgm:pt>
    <dgm:pt modelId="{3B52E688-44D9-4A42-AC63-D396D74536B5}" type="parTrans" cxnId="{88924CBE-C837-4FA4-ACA9-BD15DFBCFE0E}">
      <dgm:prSet/>
      <dgm:spPr/>
      <dgm:t>
        <a:bodyPr/>
        <a:lstStyle/>
        <a:p>
          <a:endParaRPr lang="en-US"/>
        </a:p>
      </dgm:t>
    </dgm:pt>
    <dgm:pt modelId="{0AC0B381-84A7-4E1E-88CC-8767BAA4EF12}" type="sibTrans" cxnId="{88924CBE-C837-4FA4-ACA9-BD15DFBCFE0E}">
      <dgm:prSet/>
      <dgm:spPr/>
      <dgm:t>
        <a:bodyPr/>
        <a:lstStyle/>
        <a:p>
          <a:endParaRPr lang="en-US"/>
        </a:p>
      </dgm:t>
    </dgm:pt>
    <dgm:pt modelId="{972AD85C-8EF7-40F8-A815-02E8FC669B6A}">
      <dgm:prSet/>
      <dgm:spPr/>
      <dgm:t>
        <a:bodyPr/>
        <a:lstStyle/>
        <a:p>
          <a:r>
            <a:rPr lang="en-US" baseline="0"/>
            <a:t>Spec en-us</a:t>
          </a:r>
          <a:r>
            <a:rPr lang="en-US" baseline="0">
              <a:latin typeface="Avenir Next LT Pro"/>
            </a:rPr>
            <a:t> </a:t>
          </a:r>
          <a:endParaRPr lang="en-US"/>
        </a:p>
      </dgm:t>
    </dgm:pt>
    <dgm:pt modelId="{2BB6772E-6F57-4E3F-BA3D-578FC6703FF3}" type="parTrans" cxnId="{D3EAB5B9-9BCC-4414-888C-E57B1B789C55}">
      <dgm:prSet/>
      <dgm:spPr/>
      <dgm:t>
        <a:bodyPr/>
        <a:lstStyle/>
        <a:p>
          <a:endParaRPr lang="en-US"/>
        </a:p>
      </dgm:t>
    </dgm:pt>
    <dgm:pt modelId="{3488E50A-836B-431C-8892-233B29B0CFE8}" type="sibTrans" cxnId="{D3EAB5B9-9BCC-4414-888C-E57B1B789C55}">
      <dgm:prSet/>
      <dgm:spPr/>
      <dgm:t>
        <a:bodyPr/>
        <a:lstStyle/>
        <a:p>
          <a:endParaRPr lang="en-US"/>
        </a:p>
      </dgm:t>
    </dgm:pt>
    <dgm:pt modelId="{CB864122-4CE4-4623-A949-4C72727A444A}" type="pres">
      <dgm:prSet presAssocID="{C2E9ACDA-ED2E-41F6-B3F9-FCBDE87DF9D0}" presName="vert0" presStyleCnt="0">
        <dgm:presLayoutVars>
          <dgm:dir/>
          <dgm:animOne val="branch"/>
          <dgm:animLvl val="lvl"/>
        </dgm:presLayoutVars>
      </dgm:prSet>
      <dgm:spPr/>
    </dgm:pt>
    <dgm:pt modelId="{949B4E1C-4023-4459-B7B9-E98464945BDF}" type="pres">
      <dgm:prSet presAssocID="{2D653355-D880-46DC-96DE-BB9007E27DC2}" presName="thickLine" presStyleLbl="alignNode1" presStyleIdx="0" presStyleCnt="3"/>
      <dgm:spPr/>
    </dgm:pt>
    <dgm:pt modelId="{A999F88E-93DD-4243-A8CE-623D113E5F47}" type="pres">
      <dgm:prSet presAssocID="{2D653355-D880-46DC-96DE-BB9007E27DC2}" presName="horz1" presStyleCnt="0"/>
      <dgm:spPr/>
    </dgm:pt>
    <dgm:pt modelId="{34FD9949-BAA9-4F0C-A898-3429A483E205}" type="pres">
      <dgm:prSet presAssocID="{2D653355-D880-46DC-96DE-BB9007E27DC2}" presName="tx1" presStyleLbl="revTx" presStyleIdx="0" presStyleCnt="3"/>
      <dgm:spPr/>
    </dgm:pt>
    <dgm:pt modelId="{1CA7A328-A9E0-4D57-B4FE-5274331A8441}" type="pres">
      <dgm:prSet presAssocID="{2D653355-D880-46DC-96DE-BB9007E27DC2}" presName="vert1" presStyleCnt="0"/>
      <dgm:spPr/>
    </dgm:pt>
    <dgm:pt modelId="{9FF10DF2-F39E-4850-A385-D13F488F16FA}" type="pres">
      <dgm:prSet presAssocID="{EF8D96AC-6433-48EA-BDAB-C5252F70F1F3}" presName="thickLine" presStyleLbl="alignNode1" presStyleIdx="1" presStyleCnt="3"/>
      <dgm:spPr/>
    </dgm:pt>
    <dgm:pt modelId="{41241CE8-F782-43DC-B970-3185C56977CD}" type="pres">
      <dgm:prSet presAssocID="{EF8D96AC-6433-48EA-BDAB-C5252F70F1F3}" presName="horz1" presStyleCnt="0"/>
      <dgm:spPr/>
    </dgm:pt>
    <dgm:pt modelId="{39139155-DFE3-480C-8689-7D327BC6ECB9}" type="pres">
      <dgm:prSet presAssocID="{EF8D96AC-6433-48EA-BDAB-C5252F70F1F3}" presName="tx1" presStyleLbl="revTx" presStyleIdx="1" presStyleCnt="3"/>
      <dgm:spPr/>
    </dgm:pt>
    <dgm:pt modelId="{C27351E6-FD85-488D-AF93-235FD8A98A48}" type="pres">
      <dgm:prSet presAssocID="{EF8D96AC-6433-48EA-BDAB-C5252F70F1F3}" presName="vert1" presStyleCnt="0"/>
      <dgm:spPr/>
    </dgm:pt>
    <dgm:pt modelId="{7975326A-04F1-409F-930F-6E2D9BCBEE08}" type="pres">
      <dgm:prSet presAssocID="{972AD85C-8EF7-40F8-A815-02E8FC669B6A}" presName="thickLine" presStyleLbl="alignNode1" presStyleIdx="2" presStyleCnt="3"/>
      <dgm:spPr/>
    </dgm:pt>
    <dgm:pt modelId="{1C2ACC56-5711-4803-8B35-688729C2541D}" type="pres">
      <dgm:prSet presAssocID="{972AD85C-8EF7-40F8-A815-02E8FC669B6A}" presName="horz1" presStyleCnt="0"/>
      <dgm:spPr/>
    </dgm:pt>
    <dgm:pt modelId="{D6BB9DE5-B276-4370-8C5B-93F9A2EF564F}" type="pres">
      <dgm:prSet presAssocID="{972AD85C-8EF7-40F8-A815-02E8FC669B6A}" presName="tx1" presStyleLbl="revTx" presStyleIdx="2" presStyleCnt="3"/>
      <dgm:spPr/>
    </dgm:pt>
    <dgm:pt modelId="{B9A23FE9-128D-4D6D-BF5E-4229302F468B}" type="pres">
      <dgm:prSet presAssocID="{972AD85C-8EF7-40F8-A815-02E8FC669B6A}" presName="vert1" presStyleCnt="0"/>
      <dgm:spPr/>
    </dgm:pt>
  </dgm:ptLst>
  <dgm:cxnLst>
    <dgm:cxn modelId="{700F1220-0D6A-4F04-BAB6-65977448FECD}" type="presOf" srcId="{2D653355-D880-46DC-96DE-BB9007E27DC2}" destId="{34FD9949-BAA9-4F0C-A898-3429A483E205}" srcOrd="0" destOrd="0" presId="urn:microsoft.com/office/officeart/2008/layout/LinedList"/>
    <dgm:cxn modelId="{D8A03130-0ABB-402D-9675-D22BB7A75430}" srcId="{C2E9ACDA-ED2E-41F6-B3F9-FCBDE87DF9D0}" destId="{2D653355-D880-46DC-96DE-BB9007E27DC2}" srcOrd="0" destOrd="0" parTransId="{9F13B205-1BAB-422E-843D-B5972B8EB6FE}" sibTransId="{B26A7903-9D47-443A-B96C-75EAA1FDFE71}"/>
    <dgm:cxn modelId="{B36E347B-FA2D-4F27-A24E-EA46F613D46C}" type="presOf" srcId="{972AD85C-8EF7-40F8-A815-02E8FC669B6A}" destId="{D6BB9DE5-B276-4370-8C5B-93F9A2EF564F}" srcOrd="0" destOrd="0" presId="urn:microsoft.com/office/officeart/2008/layout/LinedList"/>
    <dgm:cxn modelId="{7AD00692-826E-44FF-85DB-EE000854FBE3}" type="presOf" srcId="{C2E9ACDA-ED2E-41F6-B3F9-FCBDE87DF9D0}" destId="{CB864122-4CE4-4623-A949-4C72727A444A}" srcOrd="0" destOrd="0" presId="urn:microsoft.com/office/officeart/2008/layout/LinedList"/>
    <dgm:cxn modelId="{D3EAB5B9-9BCC-4414-888C-E57B1B789C55}" srcId="{C2E9ACDA-ED2E-41F6-B3F9-FCBDE87DF9D0}" destId="{972AD85C-8EF7-40F8-A815-02E8FC669B6A}" srcOrd="2" destOrd="0" parTransId="{2BB6772E-6F57-4E3F-BA3D-578FC6703FF3}" sibTransId="{3488E50A-836B-431C-8892-233B29B0CFE8}"/>
    <dgm:cxn modelId="{88924CBE-C837-4FA4-ACA9-BD15DFBCFE0E}" srcId="{C2E9ACDA-ED2E-41F6-B3F9-FCBDE87DF9D0}" destId="{EF8D96AC-6433-48EA-BDAB-C5252F70F1F3}" srcOrd="1" destOrd="0" parTransId="{3B52E688-44D9-4A42-AC63-D396D74536B5}" sibTransId="{0AC0B381-84A7-4E1E-88CC-8767BAA4EF12}"/>
    <dgm:cxn modelId="{DAE186F4-E280-453B-A3D2-B9865FDD06B2}" type="presOf" srcId="{EF8D96AC-6433-48EA-BDAB-C5252F70F1F3}" destId="{39139155-DFE3-480C-8689-7D327BC6ECB9}" srcOrd="0" destOrd="0" presId="urn:microsoft.com/office/officeart/2008/layout/LinedList"/>
    <dgm:cxn modelId="{2CAF33A9-955F-4F3E-B7DB-BA2DF5203E84}" type="presParOf" srcId="{CB864122-4CE4-4623-A949-4C72727A444A}" destId="{949B4E1C-4023-4459-B7B9-E98464945BDF}" srcOrd="0" destOrd="0" presId="urn:microsoft.com/office/officeart/2008/layout/LinedList"/>
    <dgm:cxn modelId="{5B3C8DB0-AE83-4AC5-A640-2A49158DAEC6}" type="presParOf" srcId="{CB864122-4CE4-4623-A949-4C72727A444A}" destId="{A999F88E-93DD-4243-A8CE-623D113E5F47}" srcOrd="1" destOrd="0" presId="urn:microsoft.com/office/officeart/2008/layout/LinedList"/>
    <dgm:cxn modelId="{2E48BACE-2843-4D18-B643-AC54E4274BE9}" type="presParOf" srcId="{A999F88E-93DD-4243-A8CE-623D113E5F47}" destId="{34FD9949-BAA9-4F0C-A898-3429A483E205}" srcOrd="0" destOrd="0" presId="urn:microsoft.com/office/officeart/2008/layout/LinedList"/>
    <dgm:cxn modelId="{AE492226-1BAC-4DC3-8E5A-0EA34D2C4DE7}" type="presParOf" srcId="{A999F88E-93DD-4243-A8CE-623D113E5F47}" destId="{1CA7A328-A9E0-4D57-B4FE-5274331A8441}" srcOrd="1" destOrd="0" presId="urn:microsoft.com/office/officeart/2008/layout/LinedList"/>
    <dgm:cxn modelId="{8E3DEB0B-7AE5-442B-8286-C40B9EBE0993}" type="presParOf" srcId="{CB864122-4CE4-4623-A949-4C72727A444A}" destId="{9FF10DF2-F39E-4850-A385-D13F488F16FA}" srcOrd="2" destOrd="0" presId="urn:microsoft.com/office/officeart/2008/layout/LinedList"/>
    <dgm:cxn modelId="{E20CAB5E-8048-4C91-8A07-432AF5413C98}" type="presParOf" srcId="{CB864122-4CE4-4623-A949-4C72727A444A}" destId="{41241CE8-F782-43DC-B970-3185C56977CD}" srcOrd="3" destOrd="0" presId="urn:microsoft.com/office/officeart/2008/layout/LinedList"/>
    <dgm:cxn modelId="{68C46161-9E0B-4065-B72E-B35D67E3796D}" type="presParOf" srcId="{41241CE8-F782-43DC-B970-3185C56977CD}" destId="{39139155-DFE3-480C-8689-7D327BC6ECB9}" srcOrd="0" destOrd="0" presId="urn:microsoft.com/office/officeart/2008/layout/LinedList"/>
    <dgm:cxn modelId="{6DE61034-FDF0-4720-B1FF-AC4DF9BADE6B}" type="presParOf" srcId="{41241CE8-F782-43DC-B970-3185C56977CD}" destId="{C27351E6-FD85-488D-AF93-235FD8A98A48}" srcOrd="1" destOrd="0" presId="urn:microsoft.com/office/officeart/2008/layout/LinedList"/>
    <dgm:cxn modelId="{5A3B71A0-DF5B-4315-91FE-C1000C72C5D6}" type="presParOf" srcId="{CB864122-4CE4-4623-A949-4C72727A444A}" destId="{7975326A-04F1-409F-930F-6E2D9BCBEE08}" srcOrd="4" destOrd="0" presId="urn:microsoft.com/office/officeart/2008/layout/LinedList"/>
    <dgm:cxn modelId="{56E2D581-28A8-4C21-88EF-5A3E74887E20}" type="presParOf" srcId="{CB864122-4CE4-4623-A949-4C72727A444A}" destId="{1C2ACC56-5711-4803-8B35-688729C2541D}" srcOrd="5" destOrd="0" presId="urn:microsoft.com/office/officeart/2008/layout/LinedList"/>
    <dgm:cxn modelId="{6B23555B-F3F0-4557-BF3C-DE3ADB21065C}" type="presParOf" srcId="{1C2ACC56-5711-4803-8B35-688729C2541D}" destId="{D6BB9DE5-B276-4370-8C5B-93F9A2EF564F}" srcOrd="0" destOrd="0" presId="urn:microsoft.com/office/officeart/2008/layout/LinedList"/>
    <dgm:cxn modelId="{5DF946FF-10C6-46FB-9A20-99F954B08890}" type="presParOf" srcId="{1C2ACC56-5711-4803-8B35-688729C2541D}" destId="{B9A23FE9-128D-4D6D-BF5E-4229302F468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3529E9-542C-4A1C-84A7-E6C5AF0E983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992AF9D2-5415-4164-905C-4C4B4737405E}">
      <dgm:prSet/>
      <dgm:spPr/>
      <dgm:t>
        <a:bodyPr/>
        <a:lstStyle/>
        <a:p>
          <a:pPr>
            <a:lnSpc>
              <a:spcPct val="100000"/>
            </a:lnSpc>
          </a:pPr>
          <a:r>
            <a:rPr lang="en-US"/>
            <a:t>Website Appearance and Experience</a:t>
          </a:r>
        </a:p>
      </dgm:t>
    </dgm:pt>
    <dgm:pt modelId="{7DFA83A3-81AB-4962-804D-41B75A4D9E4C}" type="parTrans" cxnId="{41407C95-3CBD-431F-9F12-FF1101A15899}">
      <dgm:prSet/>
      <dgm:spPr/>
      <dgm:t>
        <a:bodyPr/>
        <a:lstStyle/>
        <a:p>
          <a:endParaRPr lang="en-US"/>
        </a:p>
      </dgm:t>
    </dgm:pt>
    <dgm:pt modelId="{12E6AB74-0376-441B-9FF3-7291ED83D558}" type="sibTrans" cxnId="{41407C95-3CBD-431F-9F12-FF1101A15899}">
      <dgm:prSet/>
      <dgm:spPr/>
      <dgm:t>
        <a:bodyPr/>
        <a:lstStyle/>
        <a:p>
          <a:endParaRPr lang="en-US"/>
        </a:p>
      </dgm:t>
    </dgm:pt>
    <dgm:pt modelId="{0310D590-8F04-44BF-9056-8592733C1161}">
      <dgm:prSet/>
      <dgm:spPr/>
      <dgm:t>
        <a:bodyPr/>
        <a:lstStyle/>
        <a:p>
          <a:pPr>
            <a:lnSpc>
              <a:spcPct val="100000"/>
            </a:lnSpc>
          </a:pPr>
          <a:r>
            <a:rPr lang="en-US"/>
            <a:t>Saving Recipes</a:t>
          </a:r>
        </a:p>
      </dgm:t>
    </dgm:pt>
    <dgm:pt modelId="{E4412120-80A5-485F-9BDB-2F78E0C5511E}" type="parTrans" cxnId="{2CD7EE19-149E-4782-9BE5-DF5EB1994CBE}">
      <dgm:prSet/>
      <dgm:spPr/>
      <dgm:t>
        <a:bodyPr/>
        <a:lstStyle/>
        <a:p>
          <a:endParaRPr lang="en-US"/>
        </a:p>
      </dgm:t>
    </dgm:pt>
    <dgm:pt modelId="{C8CC6121-F97D-4CC7-A4D3-FF8E3DD5AEC2}" type="sibTrans" cxnId="{2CD7EE19-149E-4782-9BE5-DF5EB1994CBE}">
      <dgm:prSet/>
      <dgm:spPr/>
      <dgm:t>
        <a:bodyPr/>
        <a:lstStyle/>
        <a:p>
          <a:endParaRPr lang="en-US"/>
        </a:p>
      </dgm:t>
    </dgm:pt>
    <dgm:pt modelId="{A8BD3C13-24CC-4C66-9263-C7E17BE55B01}">
      <dgm:prSet/>
      <dgm:spPr/>
      <dgm:t>
        <a:bodyPr/>
        <a:lstStyle/>
        <a:p>
          <a:pPr>
            <a:lnSpc>
              <a:spcPct val="100000"/>
            </a:lnSpc>
          </a:pPr>
          <a:r>
            <a:rPr lang="en-US"/>
            <a:t>Ingredient Search</a:t>
          </a:r>
        </a:p>
      </dgm:t>
    </dgm:pt>
    <dgm:pt modelId="{6A7A7E3F-E20E-45C6-8F1E-6567FD2E664D}" type="parTrans" cxnId="{E3224379-C18C-438B-93D2-817C04A37700}">
      <dgm:prSet/>
      <dgm:spPr/>
      <dgm:t>
        <a:bodyPr/>
        <a:lstStyle/>
        <a:p>
          <a:endParaRPr lang="en-US"/>
        </a:p>
      </dgm:t>
    </dgm:pt>
    <dgm:pt modelId="{A599BF3D-4ACF-4B3C-8535-8D5E706F35E4}" type="sibTrans" cxnId="{E3224379-C18C-438B-93D2-817C04A37700}">
      <dgm:prSet/>
      <dgm:spPr/>
      <dgm:t>
        <a:bodyPr/>
        <a:lstStyle/>
        <a:p>
          <a:endParaRPr lang="en-US"/>
        </a:p>
      </dgm:t>
    </dgm:pt>
    <dgm:pt modelId="{54AD4B4B-4065-449C-89E1-E5A425E01A20}">
      <dgm:prSet phldr="0"/>
      <dgm:spPr/>
      <dgm:t>
        <a:bodyPr/>
        <a:lstStyle/>
        <a:p>
          <a:pPr>
            <a:lnSpc>
              <a:spcPct val="100000"/>
            </a:lnSpc>
          </a:pPr>
          <a:r>
            <a:rPr lang="en-US"/>
            <a:t>Allergens and Diet Filters</a:t>
          </a:r>
          <a:endParaRPr lang="en-US">
            <a:latin typeface="Avenir Next LT Pro"/>
          </a:endParaRPr>
        </a:p>
      </dgm:t>
    </dgm:pt>
    <dgm:pt modelId="{CAE21275-407C-4062-99E8-AAB8314DFF1A}" type="parTrans" cxnId="{2AA477B5-EB48-45F1-BC82-9DA385517BC8}">
      <dgm:prSet/>
      <dgm:spPr/>
      <dgm:t>
        <a:bodyPr/>
        <a:lstStyle/>
        <a:p>
          <a:endParaRPr lang="en-US"/>
        </a:p>
      </dgm:t>
    </dgm:pt>
    <dgm:pt modelId="{796D8251-614B-439E-8B42-3AF47486DCB8}" type="sibTrans" cxnId="{2AA477B5-EB48-45F1-BC82-9DA385517BC8}">
      <dgm:prSet/>
      <dgm:spPr/>
      <dgm:t>
        <a:bodyPr/>
        <a:lstStyle/>
        <a:p>
          <a:endParaRPr lang="en-US"/>
        </a:p>
      </dgm:t>
    </dgm:pt>
    <dgm:pt modelId="{E07FF662-49FC-4440-946C-043DFD987F97}" type="pres">
      <dgm:prSet presAssocID="{743529E9-542C-4A1C-84A7-E6C5AF0E9838}" presName="root" presStyleCnt="0">
        <dgm:presLayoutVars>
          <dgm:dir/>
          <dgm:resizeHandles val="exact"/>
        </dgm:presLayoutVars>
      </dgm:prSet>
      <dgm:spPr/>
    </dgm:pt>
    <dgm:pt modelId="{A52F56BD-DBCA-4BCC-8410-13944E43DA68}" type="pres">
      <dgm:prSet presAssocID="{992AF9D2-5415-4164-905C-4C4B4737405E}" presName="compNode" presStyleCnt="0"/>
      <dgm:spPr/>
    </dgm:pt>
    <dgm:pt modelId="{D2B51335-62D0-43DF-8442-0EC5F6A9E412}" type="pres">
      <dgm:prSet presAssocID="{992AF9D2-5415-4164-905C-4C4B4737405E}" presName="bgRect" presStyleLbl="bgShp" presStyleIdx="0" presStyleCnt="4"/>
      <dgm:spPr/>
    </dgm:pt>
    <dgm:pt modelId="{54325143-16D0-499C-B9B9-1D51274545D8}" type="pres">
      <dgm:prSet presAssocID="{992AF9D2-5415-4164-905C-4C4B473740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3EFC155F-53AB-418D-88F7-443A7B4CB0D6}" type="pres">
      <dgm:prSet presAssocID="{992AF9D2-5415-4164-905C-4C4B4737405E}" presName="spaceRect" presStyleCnt="0"/>
      <dgm:spPr/>
    </dgm:pt>
    <dgm:pt modelId="{DBCAF646-F775-4EF6-8EA3-962BE1E61B2B}" type="pres">
      <dgm:prSet presAssocID="{992AF9D2-5415-4164-905C-4C4B4737405E}" presName="parTx" presStyleLbl="revTx" presStyleIdx="0" presStyleCnt="4">
        <dgm:presLayoutVars>
          <dgm:chMax val="0"/>
          <dgm:chPref val="0"/>
        </dgm:presLayoutVars>
      </dgm:prSet>
      <dgm:spPr/>
    </dgm:pt>
    <dgm:pt modelId="{54C4EDAF-B384-41D9-9118-FBE465C65F3B}" type="pres">
      <dgm:prSet presAssocID="{12E6AB74-0376-441B-9FF3-7291ED83D558}" presName="sibTrans" presStyleCnt="0"/>
      <dgm:spPr/>
    </dgm:pt>
    <dgm:pt modelId="{8E926D7B-0ACF-42AA-B0F1-986D813EB761}" type="pres">
      <dgm:prSet presAssocID="{0310D590-8F04-44BF-9056-8592733C1161}" presName="compNode" presStyleCnt="0"/>
      <dgm:spPr/>
    </dgm:pt>
    <dgm:pt modelId="{B631A441-230E-4F70-8691-AA5E29783826}" type="pres">
      <dgm:prSet presAssocID="{0310D590-8F04-44BF-9056-8592733C1161}" presName="bgRect" presStyleLbl="bgShp" presStyleIdx="1" presStyleCnt="4"/>
      <dgm:spPr/>
    </dgm:pt>
    <dgm:pt modelId="{3F4809A9-0365-4F10-8FEC-DD6D8F453966}" type="pres">
      <dgm:prSet presAssocID="{0310D590-8F04-44BF-9056-8592733C116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ork and knife"/>
        </a:ext>
      </dgm:extLst>
    </dgm:pt>
    <dgm:pt modelId="{5C6BD9A2-62C4-443B-85A8-14CD2B33C45A}" type="pres">
      <dgm:prSet presAssocID="{0310D590-8F04-44BF-9056-8592733C1161}" presName="spaceRect" presStyleCnt="0"/>
      <dgm:spPr/>
    </dgm:pt>
    <dgm:pt modelId="{B456D279-A6F6-4CB6-A083-412EBDA94C05}" type="pres">
      <dgm:prSet presAssocID="{0310D590-8F04-44BF-9056-8592733C1161}" presName="parTx" presStyleLbl="revTx" presStyleIdx="1" presStyleCnt="4">
        <dgm:presLayoutVars>
          <dgm:chMax val="0"/>
          <dgm:chPref val="0"/>
        </dgm:presLayoutVars>
      </dgm:prSet>
      <dgm:spPr/>
    </dgm:pt>
    <dgm:pt modelId="{08882307-1B2C-4E7D-8654-000AEDAE7C4D}" type="pres">
      <dgm:prSet presAssocID="{C8CC6121-F97D-4CC7-A4D3-FF8E3DD5AEC2}" presName="sibTrans" presStyleCnt="0"/>
      <dgm:spPr/>
    </dgm:pt>
    <dgm:pt modelId="{A2377679-18E6-484C-ADF3-792EEF339557}" type="pres">
      <dgm:prSet presAssocID="{A8BD3C13-24CC-4C66-9263-C7E17BE55B01}" presName="compNode" presStyleCnt="0"/>
      <dgm:spPr/>
    </dgm:pt>
    <dgm:pt modelId="{09D92D14-D292-4FD8-B89C-97F0B693B7B4}" type="pres">
      <dgm:prSet presAssocID="{A8BD3C13-24CC-4C66-9263-C7E17BE55B01}" presName="bgRect" presStyleLbl="bgShp" presStyleIdx="2" presStyleCnt="4"/>
      <dgm:spPr/>
    </dgm:pt>
    <dgm:pt modelId="{41D11984-139F-456D-AE9D-7BA18E64C93C}" type="pres">
      <dgm:prSet presAssocID="{A8BD3C13-24CC-4C66-9263-C7E17BE55B0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5F9E899E-919D-4584-AA56-191978627D78}" type="pres">
      <dgm:prSet presAssocID="{A8BD3C13-24CC-4C66-9263-C7E17BE55B01}" presName="spaceRect" presStyleCnt="0"/>
      <dgm:spPr/>
    </dgm:pt>
    <dgm:pt modelId="{8052AB85-D1DD-493E-9650-7B7CD9826691}" type="pres">
      <dgm:prSet presAssocID="{A8BD3C13-24CC-4C66-9263-C7E17BE55B01}" presName="parTx" presStyleLbl="revTx" presStyleIdx="2" presStyleCnt="4">
        <dgm:presLayoutVars>
          <dgm:chMax val="0"/>
          <dgm:chPref val="0"/>
        </dgm:presLayoutVars>
      </dgm:prSet>
      <dgm:spPr/>
    </dgm:pt>
    <dgm:pt modelId="{E777E5A7-D456-450C-819A-71D0B115DA5A}" type="pres">
      <dgm:prSet presAssocID="{A599BF3D-4ACF-4B3C-8535-8D5E706F35E4}" presName="sibTrans" presStyleCnt="0"/>
      <dgm:spPr/>
    </dgm:pt>
    <dgm:pt modelId="{0252CB11-E67D-49D8-B63A-4FF79D2ECB2A}" type="pres">
      <dgm:prSet presAssocID="{54AD4B4B-4065-449C-89E1-E5A425E01A20}" presName="compNode" presStyleCnt="0"/>
      <dgm:spPr/>
    </dgm:pt>
    <dgm:pt modelId="{57804316-4869-4B61-9924-3843B9FCF3F5}" type="pres">
      <dgm:prSet presAssocID="{54AD4B4B-4065-449C-89E1-E5A425E01A20}" presName="bgRect" presStyleLbl="bgShp" presStyleIdx="3" presStyleCnt="4"/>
      <dgm:spPr/>
    </dgm:pt>
    <dgm:pt modelId="{F9AEFFA3-BA54-43EB-9634-6E334A3E141F}" type="pres">
      <dgm:prSet presAssocID="{54AD4B4B-4065-449C-89E1-E5A425E01A2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rger and Drink"/>
        </a:ext>
      </dgm:extLst>
    </dgm:pt>
    <dgm:pt modelId="{7DF20610-3BC0-4B31-8894-9F9CC6BF6389}" type="pres">
      <dgm:prSet presAssocID="{54AD4B4B-4065-449C-89E1-E5A425E01A20}" presName="spaceRect" presStyleCnt="0"/>
      <dgm:spPr/>
    </dgm:pt>
    <dgm:pt modelId="{E793C1EE-F08C-4CEC-AEA7-4D63A264C1F5}" type="pres">
      <dgm:prSet presAssocID="{54AD4B4B-4065-449C-89E1-E5A425E01A20}" presName="parTx" presStyleLbl="revTx" presStyleIdx="3" presStyleCnt="4">
        <dgm:presLayoutVars>
          <dgm:chMax val="0"/>
          <dgm:chPref val="0"/>
        </dgm:presLayoutVars>
      </dgm:prSet>
      <dgm:spPr/>
    </dgm:pt>
  </dgm:ptLst>
  <dgm:cxnLst>
    <dgm:cxn modelId="{E0ECEF14-2450-4D46-8B06-604BBDEB709C}" type="presOf" srcId="{992AF9D2-5415-4164-905C-4C4B4737405E}" destId="{DBCAF646-F775-4EF6-8EA3-962BE1E61B2B}" srcOrd="0" destOrd="0" presId="urn:microsoft.com/office/officeart/2018/2/layout/IconVerticalSolidList"/>
    <dgm:cxn modelId="{2CD7EE19-149E-4782-9BE5-DF5EB1994CBE}" srcId="{743529E9-542C-4A1C-84A7-E6C5AF0E9838}" destId="{0310D590-8F04-44BF-9056-8592733C1161}" srcOrd="1" destOrd="0" parTransId="{E4412120-80A5-485F-9BDB-2F78E0C5511E}" sibTransId="{C8CC6121-F97D-4CC7-A4D3-FF8E3DD5AEC2}"/>
    <dgm:cxn modelId="{581EBC72-FAFD-4904-B2EC-0A88F5FBB27E}" type="presOf" srcId="{A8BD3C13-24CC-4C66-9263-C7E17BE55B01}" destId="{8052AB85-D1DD-493E-9650-7B7CD9826691}" srcOrd="0" destOrd="0" presId="urn:microsoft.com/office/officeart/2018/2/layout/IconVerticalSolidList"/>
    <dgm:cxn modelId="{E3224379-C18C-438B-93D2-817C04A37700}" srcId="{743529E9-542C-4A1C-84A7-E6C5AF0E9838}" destId="{A8BD3C13-24CC-4C66-9263-C7E17BE55B01}" srcOrd="2" destOrd="0" parTransId="{6A7A7E3F-E20E-45C6-8F1E-6567FD2E664D}" sibTransId="{A599BF3D-4ACF-4B3C-8535-8D5E706F35E4}"/>
    <dgm:cxn modelId="{3D59A37D-3F32-4F72-8CE2-8CCEBCE984C6}" type="presOf" srcId="{0310D590-8F04-44BF-9056-8592733C1161}" destId="{B456D279-A6F6-4CB6-A083-412EBDA94C05}" srcOrd="0" destOrd="0" presId="urn:microsoft.com/office/officeart/2018/2/layout/IconVerticalSolidList"/>
    <dgm:cxn modelId="{41407C95-3CBD-431F-9F12-FF1101A15899}" srcId="{743529E9-542C-4A1C-84A7-E6C5AF0E9838}" destId="{992AF9D2-5415-4164-905C-4C4B4737405E}" srcOrd="0" destOrd="0" parTransId="{7DFA83A3-81AB-4962-804D-41B75A4D9E4C}" sibTransId="{12E6AB74-0376-441B-9FF3-7291ED83D558}"/>
    <dgm:cxn modelId="{48444A9C-E7FA-40B6-A5C6-61F8EEEA1F13}" type="presOf" srcId="{743529E9-542C-4A1C-84A7-E6C5AF0E9838}" destId="{E07FF662-49FC-4440-946C-043DFD987F97}" srcOrd="0" destOrd="0" presId="urn:microsoft.com/office/officeart/2018/2/layout/IconVerticalSolidList"/>
    <dgm:cxn modelId="{C2978DA4-6206-45AF-A752-DD249F3728EB}" type="presOf" srcId="{54AD4B4B-4065-449C-89E1-E5A425E01A20}" destId="{E793C1EE-F08C-4CEC-AEA7-4D63A264C1F5}" srcOrd="0" destOrd="0" presId="urn:microsoft.com/office/officeart/2018/2/layout/IconVerticalSolidList"/>
    <dgm:cxn modelId="{2AA477B5-EB48-45F1-BC82-9DA385517BC8}" srcId="{743529E9-542C-4A1C-84A7-E6C5AF0E9838}" destId="{54AD4B4B-4065-449C-89E1-E5A425E01A20}" srcOrd="3" destOrd="0" parTransId="{CAE21275-407C-4062-99E8-AAB8314DFF1A}" sibTransId="{796D8251-614B-439E-8B42-3AF47486DCB8}"/>
    <dgm:cxn modelId="{BAFFF2AC-5462-49D5-83F9-54C931939A0B}" type="presParOf" srcId="{E07FF662-49FC-4440-946C-043DFD987F97}" destId="{A52F56BD-DBCA-4BCC-8410-13944E43DA68}" srcOrd="0" destOrd="0" presId="urn:microsoft.com/office/officeart/2018/2/layout/IconVerticalSolidList"/>
    <dgm:cxn modelId="{2531B5E3-EE87-4E5C-B071-B83025DCDAB0}" type="presParOf" srcId="{A52F56BD-DBCA-4BCC-8410-13944E43DA68}" destId="{D2B51335-62D0-43DF-8442-0EC5F6A9E412}" srcOrd="0" destOrd="0" presId="urn:microsoft.com/office/officeart/2018/2/layout/IconVerticalSolidList"/>
    <dgm:cxn modelId="{E71B35CD-899F-456D-8E43-F79D404C2A80}" type="presParOf" srcId="{A52F56BD-DBCA-4BCC-8410-13944E43DA68}" destId="{54325143-16D0-499C-B9B9-1D51274545D8}" srcOrd="1" destOrd="0" presId="urn:microsoft.com/office/officeart/2018/2/layout/IconVerticalSolidList"/>
    <dgm:cxn modelId="{6265A570-A88A-4679-86FE-4D19EE7008B4}" type="presParOf" srcId="{A52F56BD-DBCA-4BCC-8410-13944E43DA68}" destId="{3EFC155F-53AB-418D-88F7-443A7B4CB0D6}" srcOrd="2" destOrd="0" presId="urn:microsoft.com/office/officeart/2018/2/layout/IconVerticalSolidList"/>
    <dgm:cxn modelId="{92D5D330-8111-401D-AD1C-8EA1182B6C8C}" type="presParOf" srcId="{A52F56BD-DBCA-4BCC-8410-13944E43DA68}" destId="{DBCAF646-F775-4EF6-8EA3-962BE1E61B2B}" srcOrd="3" destOrd="0" presId="urn:microsoft.com/office/officeart/2018/2/layout/IconVerticalSolidList"/>
    <dgm:cxn modelId="{CAD8C55B-3000-4802-B9EB-F1F001714F2B}" type="presParOf" srcId="{E07FF662-49FC-4440-946C-043DFD987F97}" destId="{54C4EDAF-B384-41D9-9118-FBE465C65F3B}" srcOrd="1" destOrd="0" presId="urn:microsoft.com/office/officeart/2018/2/layout/IconVerticalSolidList"/>
    <dgm:cxn modelId="{EE666536-A03D-43CA-998A-468431F92ECD}" type="presParOf" srcId="{E07FF662-49FC-4440-946C-043DFD987F97}" destId="{8E926D7B-0ACF-42AA-B0F1-986D813EB761}" srcOrd="2" destOrd="0" presId="urn:microsoft.com/office/officeart/2018/2/layout/IconVerticalSolidList"/>
    <dgm:cxn modelId="{A8E7D2C7-068A-4193-8B0D-8993E1C53163}" type="presParOf" srcId="{8E926D7B-0ACF-42AA-B0F1-986D813EB761}" destId="{B631A441-230E-4F70-8691-AA5E29783826}" srcOrd="0" destOrd="0" presId="urn:microsoft.com/office/officeart/2018/2/layout/IconVerticalSolidList"/>
    <dgm:cxn modelId="{C8289203-BB97-4D91-81FC-7BD53B928F2A}" type="presParOf" srcId="{8E926D7B-0ACF-42AA-B0F1-986D813EB761}" destId="{3F4809A9-0365-4F10-8FEC-DD6D8F453966}" srcOrd="1" destOrd="0" presId="urn:microsoft.com/office/officeart/2018/2/layout/IconVerticalSolidList"/>
    <dgm:cxn modelId="{DDD0077B-709A-4885-9532-B4F056B2295E}" type="presParOf" srcId="{8E926D7B-0ACF-42AA-B0F1-986D813EB761}" destId="{5C6BD9A2-62C4-443B-85A8-14CD2B33C45A}" srcOrd="2" destOrd="0" presId="urn:microsoft.com/office/officeart/2018/2/layout/IconVerticalSolidList"/>
    <dgm:cxn modelId="{D6516E2F-070C-4D65-873C-4378AA3E94C7}" type="presParOf" srcId="{8E926D7B-0ACF-42AA-B0F1-986D813EB761}" destId="{B456D279-A6F6-4CB6-A083-412EBDA94C05}" srcOrd="3" destOrd="0" presId="urn:microsoft.com/office/officeart/2018/2/layout/IconVerticalSolidList"/>
    <dgm:cxn modelId="{727EAD96-74B7-4B3B-B5A8-BE6EBD659174}" type="presParOf" srcId="{E07FF662-49FC-4440-946C-043DFD987F97}" destId="{08882307-1B2C-4E7D-8654-000AEDAE7C4D}" srcOrd="3" destOrd="0" presId="urn:microsoft.com/office/officeart/2018/2/layout/IconVerticalSolidList"/>
    <dgm:cxn modelId="{5163FC04-F652-4E18-AAD7-3C572830E135}" type="presParOf" srcId="{E07FF662-49FC-4440-946C-043DFD987F97}" destId="{A2377679-18E6-484C-ADF3-792EEF339557}" srcOrd="4" destOrd="0" presId="urn:microsoft.com/office/officeart/2018/2/layout/IconVerticalSolidList"/>
    <dgm:cxn modelId="{0A8EE9E1-942E-4471-B5ED-6535EA7CC5E6}" type="presParOf" srcId="{A2377679-18E6-484C-ADF3-792EEF339557}" destId="{09D92D14-D292-4FD8-B89C-97F0B693B7B4}" srcOrd="0" destOrd="0" presId="urn:microsoft.com/office/officeart/2018/2/layout/IconVerticalSolidList"/>
    <dgm:cxn modelId="{2AFDC1F4-D130-45BE-8C1F-F26C591B605C}" type="presParOf" srcId="{A2377679-18E6-484C-ADF3-792EEF339557}" destId="{41D11984-139F-456D-AE9D-7BA18E64C93C}" srcOrd="1" destOrd="0" presId="urn:microsoft.com/office/officeart/2018/2/layout/IconVerticalSolidList"/>
    <dgm:cxn modelId="{E3A6DE30-833C-4580-9BDB-A6FEE786F5C0}" type="presParOf" srcId="{A2377679-18E6-484C-ADF3-792EEF339557}" destId="{5F9E899E-919D-4584-AA56-191978627D78}" srcOrd="2" destOrd="0" presId="urn:microsoft.com/office/officeart/2018/2/layout/IconVerticalSolidList"/>
    <dgm:cxn modelId="{0B459687-D1AA-4BCA-9A86-451D4AF3C1E1}" type="presParOf" srcId="{A2377679-18E6-484C-ADF3-792EEF339557}" destId="{8052AB85-D1DD-493E-9650-7B7CD9826691}" srcOrd="3" destOrd="0" presId="urn:microsoft.com/office/officeart/2018/2/layout/IconVerticalSolidList"/>
    <dgm:cxn modelId="{AFEDC2F9-09AA-4587-A492-6BA72F3A2ADB}" type="presParOf" srcId="{E07FF662-49FC-4440-946C-043DFD987F97}" destId="{E777E5A7-D456-450C-819A-71D0B115DA5A}" srcOrd="5" destOrd="0" presId="urn:microsoft.com/office/officeart/2018/2/layout/IconVerticalSolidList"/>
    <dgm:cxn modelId="{0E202409-065E-43C0-B704-9E9BEDB45DD9}" type="presParOf" srcId="{E07FF662-49FC-4440-946C-043DFD987F97}" destId="{0252CB11-E67D-49D8-B63A-4FF79D2ECB2A}" srcOrd="6" destOrd="0" presId="urn:microsoft.com/office/officeart/2018/2/layout/IconVerticalSolidList"/>
    <dgm:cxn modelId="{CD546810-EAD5-4413-A58C-18B2F33B332A}" type="presParOf" srcId="{0252CB11-E67D-49D8-B63A-4FF79D2ECB2A}" destId="{57804316-4869-4B61-9924-3843B9FCF3F5}" srcOrd="0" destOrd="0" presId="urn:microsoft.com/office/officeart/2018/2/layout/IconVerticalSolidList"/>
    <dgm:cxn modelId="{E32F2982-9A1F-4B76-9F6C-4EE7B7E7F45D}" type="presParOf" srcId="{0252CB11-E67D-49D8-B63A-4FF79D2ECB2A}" destId="{F9AEFFA3-BA54-43EB-9634-6E334A3E141F}" srcOrd="1" destOrd="0" presId="urn:microsoft.com/office/officeart/2018/2/layout/IconVerticalSolidList"/>
    <dgm:cxn modelId="{B4BDB709-41A4-4B42-B584-1CB82402F5F3}" type="presParOf" srcId="{0252CB11-E67D-49D8-B63A-4FF79D2ECB2A}" destId="{7DF20610-3BC0-4B31-8894-9F9CC6BF6389}" srcOrd="2" destOrd="0" presId="urn:microsoft.com/office/officeart/2018/2/layout/IconVerticalSolidList"/>
    <dgm:cxn modelId="{06800885-2D6F-41DC-8B27-2161E4EB24AD}" type="presParOf" srcId="{0252CB11-E67D-49D8-B63A-4FF79D2ECB2A}" destId="{E793C1EE-F08C-4CEC-AEA7-4D63A264C1F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5C9B59-7690-4BE9-A45A-264F9BAE6E1C}"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0FDCCF9-BA54-456C-9496-DCC99FE81C28}">
      <dgm:prSet/>
      <dgm:spPr/>
      <dgm:t>
        <a:bodyPr/>
        <a:lstStyle/>
        <a:p>
          <a:r>
            <a:rPr lang="en-US" baseline="0"/>
            <a:t>Diet and Allergen Filter</a:t>
          </a:r>
          <a:endParaRPr lang="en-US"/>
        </a:p>
      </dgm:t>
    </dgm:pt>
    <dgm:pt modelId="{2AA5DC5C-FC2B-40A3-9DE1-E20296700B92}" type="parTrans" cxnId="{C60D89FC-B253-42C9-9D3B-B3F3F5E1B96D}">
      <dgm:prSet/>
      <dgm:spPr/>
      <dgm:t>
        <a:bodyPr/>
        <a:lstStyle/>
        <a:p>
          <a:endParaRPr lang="en-US"/>
        </a:p>
      </dgm:t>
    </dgm:pt>
    <dgm:pt modelId="{6AC78E50-F1AD-4BA9-BF70-679391632C1E}" type="sibTrans" cxnId="{C60D89FC-B253-42C9-9D3B-B3F3F5E1B96D}">
      <dgm:prSet/>
      <dgm:spPr/>
      <dgm:t>
        <a:bodyPr/>
        <a:lstStyle/>
        <a:p>
          <a:endParaRPr lang="en-US"/>
        </a:p>
      </dgm:t>
    </dgm:pt>
    <dgm:pt modelId="{EBDF67FD-CC77-44A5-B5C1-3056B9979A13}">
      <dgm:prSet/>
      <dgm:spPr/>
      <dgm:t>
        <a:bodyPr/>
        <a:lstStyle/>
        <a:p>
          <a:r>
            <a:rPr lang="en-US" baseline="0"/>
            <a:t>Ingredient Search</a:t>
          </a:r>
          <a:endParaRPr lang="en-US"/>
        </a:p>
      </dgm:t>
    </dgm:pt>
    <dgm:pt modelId="{892F3F17-CE5A-420B-9C64-3A0BD0BE7841}" type="parTrans" cxnId="{B4A5EF58-20F7-4A88-843A-1A9EF5A22681}">
      <dgm:prSet/>
      <dgm:spPr/>
      <dgm:t>
        <a:bodyPr/>
        <a:lstStyle/>
        <a:p>
          <a:endParaRPr lang="en-US"/>
        </a:p>
      </dgm:t>
    </dgm:pt>
    <dgm:pt modelId="{C975D364-882A-407F-B94B-525BAE80859D}" type="sibTrans" cxnId="{B4A5EF58-20F7-4A88-843A-1A9EF5A22681}">
      <dgm:prSet/>
      <dgm:spPr/>
      <dgm:t>
        <a:bodyPr/>
        <a:lstStyle/>
        <a:p>
          <a:endParaRPr lang="en-US"/>
        </a:p>
      </dgm:t>
    </dgm:pt>
    <dgm:pt modelId="{57A4D341-4CCB-44E3-968F-D509F65BAF91}">
      <dgm:prSet/>
      <dgm:spPr/>
      <dgm:t>
        <a:bodyPr/>
        <a:lstStyle/>
        <a:p>
          <a:r>
            <a:rPr lang="en-US" baseline="0"/>
            <a:t>Saving Recipes</a:t>
          </a:r>
          <a:endParaRPr lang="en-US"/>
        </a:p>
      </dgm:t>
    </dgm:pt>
    <dgm:pt modelId="{1018985B-B66B-408C-8DC6-DBC54E6DA7F5}" type="parTrans" cxnId="{22C4AB7B-DC0C-407E-BA25-E6B88812768F}">
      <dgm:prSet/>
      <dgm:spPr/>
      <dgm:t>
        <a:bodyPr/>
        <a:lstStyle/>
        <a:p>
          <a:endParaRPr lang="en-US"/>
        </a:p>
      </dgm:t>
    </dgm:pt>
    <dgm:pt modelId="{1257E807-C295-413B-B71E-3A59A1E0F6B8}" type="sibTrans" cxnId="{22C4AB7B-DC0C-407E-BA25-E6B88812768F}">
      <dgm:prSet/>
      <dgm:spPr/>
      <dgm:t>
        <a:bodyPr/>
        <a:lstStyle/>
        <a:p>
          <a:endParaRPr lang="en-US"/>
        </a:p>
      </dgm:t>
    </dgm:pt>
    <dgm:pt modelId="{0B78F09B-04B2-4471-919C-CCDCC12CB93F}">
      <dgm:prSet/>
      <dgm:spPr/>
      <dgm:t>
        <a:bodyPr/>
        <a:lstStyle/>
        <a:p>
          <a:r>
            <a:rPr lang="en-US" baseline="0"/>
            <a:t>Interactive Experience (Related Recipe Content)</a:t>
          </a:r>
          <a:endParaRPr lang="en-US"/>
        </a:p>
      </dgm:t>
    </dgm:pt>
    <dgm:pt modelId="{1C9A0857-B77F-4E15-BDF4-881BB5B7BA3A}" type="parTrans" cxnId="{10966F42-CBAA-4EFC-AB5E-BDE0E2474A29}">
      <dgm:prSet/>
      <dgm:spPr/>
      <dgm:t>
        <a:bodyPr/>
        <a:lstStyle/>
        <a:p>
          <a:endParaRPr lang="en-US"/>
        </a:p>
      </dgm:t>
    </dgm:pt>
    <dgm:pt modelId="{4FAB2CA1-742D-410F-BEA3-25E0B9313F73}" type="sibTrans" cxnId="{10966F42-CBAA-4EFC-AB5E-BDE0E2474A29}">
      <dgm:prSet/>
      <dgm:spPr/>
      <dgm:t>
        <a:bodyPr/>
        <a:lstStyle/>
        <a:p>
          <a:endParaRPr lang="en-US"/>
        </a:p>
      </dgm:t>
    </dgm:pt>
    <dgm:pt modelId="{53CF9CB3-3223-45E8-8BC3-DDA0DA275D45}" type="pres">
      <dgm:prSet presAssocID="{805C9B59-7690-4BE9-A45A-264F9BAE6E1C}" presName="root" presStyleCnt="0">
        <dgm:presLayoutVars>
          <dgm:dir/>
          <dgm:resizeHandles val="exact"/>
        </dgm:presLayoutVars>
      </dgm:prSet>
      <dgm:spPr/>
    </dgm:pt>
    <dgm:pt modelId="{63F12821-A2CD-402B-8E6F-4598685FFE11}" type="pres">
      <dgm:prSet presAssocID="{50FDCCF9-BA54-456C-9496-DCC99FE81C28}" presName="compNode" presStyleCnt="0"/>
      <dgm:spPr/>
    </dgm:pt>
    <dgm:pt modelId="{6AEB5E6D-3378-4971-AAD7-7010FD72B5DF}" type="pres">
      <dgm:prSet presAssocID="{50FDCCF9-BA54-456C-9496-DCC99FE81C28}" presName="bgRect" presStyleLbl="bgShp" presStyleIdx="0" presStyleCnt="4"/>
      <dgm:spPr/>
    </dgm:pt>
    <dgm:pt modelId="{95B4FFFE-CC46-4C5E-A665-1780426365A0}" type="pres">
      <dgm:prSet presAssocID="{50FDCCF9-BA54-456C-9496-DCC99FE81C2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ork and knife"/>
        </a:ext>
      </dgm:extLst>
    </dgm:pt>
    <dgm:pt modelId="{34E533FC-E23D-4F36-B1B2-55B8BFE18DC4}" type="pres">
      <dgm:prSet presAssocID="{50FDCCF9-BA54-456C-9496-DCC99FE81C28}" presName="spaceRect" presStyleCnt="0"/>
      <dgm:spPr/>
    </dgm:pt>
    <dgm:pt modelId="{687D9B07-C691-4238-AACE-7CB77AED9945}" type="pres">
      <dgm:prSet presAssocID="{50FDCCF9-BA54-456C-9496-DCC99FE81C28}" presName="parTx" presStyleLbl="revTx" presStyleIdx="0" presStyleCnt="4">
        <dgm:presLayoutVars>
          <dgm:chMax val="0"/>
          <dgm:chPref val="0"/>
        </dgm:presLayoutVars>
      </dgm:prSet>
      <dgm:spPr/>
    </dgm:pt>
    <dgm:pt modelId="{16026642-026E-4B06-80D6-F5C20E172B21}" type="pres">
      <dgm:prSet presAssocID="{6AC78E50-F1AD-4BA9-BF70-679391632C1E}" presName="sibTrans" presStyleCnt="0"/>
      <dgm:spPr/>
    </dgm:pt>
    <dgm:pt modelId="{C4320D8A-7F6C-4172-A9E8-86653A4A9907}" type="pres">
      <dgm:prSet presAssocID="{EBDF67FD-CC77-44A5-B5C1-3056B9979A13}" presName="compNode" presStyleCnt="0"/>
      <dgm:spPr/>
    </dgm:pt>
    <dgm:pt modelId="{46340AA4-4FF7-436D-B9CF-58BF7E7F0800}" type="pres">
      <dgm:prSet presAssocID="{EBDF67FD-CC77-44A5-B5C1-3056B9979A13}" presName="bgRect" presStyleLbl="bgShp" presStyleIdx="1" presStyleCnt="4"/>
      <dgm:spPr/>
    </dgm:pt>
    <dgm:pt modelId="{2F4DEBF0-97FE-47C5-A9B3-4BF23B9EA780}" type="pres">
      <dgm:prSet presAssocID="{EBDF67FD-CC77-44A5-B5C1-3056B9979A1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D7C54CA-E432-4CAA-8EBD-822752873310}" type="pres">
      <dgm:prSet presAssocID="{EBDF67FD-CC77-44A5-B5C1-3056B9979A13}" presName="spaceRect" presStyleCnt="0"/>
      <dgm:spPr/>
    </dgm:pt>
    <dgm:pt modelId="{C681AEE0-B16C-4AFE-AEDB-0DCA79EB5896}" type="pres">
      <dgm:prSet presAssocID="{EBDF67FD-CC77-44A5-B5C1-3056B9979A13}" presName="parTx" presStyleLbl="revTx" presStyleIdx="1" presStyleCnt="4">
        <dgm:presLayoutVars>
          <dgm:chMax val="0"/>
          <dgm:chPref val="0"/>
        </dgm:presLayoutVars>
      </dgm:prSet>
      <dgm:spPr/>
    </dgm:pt>
    <dgm:pt modelId="{5B274DEF-840C-4199-8078-D2186C5EB4D7}" type="pres">
      <dgm:prSet presAssocID="{C975D364-882A-407F-B94B-525BAE80859D}" presName="sibTrans" presStyleCnt="0"/>
      <dgm:spPr/>
    </dgm:pt>
    <dgm:pt modelId="{CDDD042C-A6E8-4D39-930E-893581768C1D}" type="pres">
      <dgm:prSet presAssocID="{57A4D341-4CCB-44E3-968F-D509F65BAF91}" presName="compNode" presStyleCnt="0"/>
      <dgm:spPr/>
    </dgm:pt>
    <dgm:pt modelId="{EAFF7360-F0E3-4513-94CA-E4520483D5F3}" type="pres">
      <dgm:prSet presAssocID="{57A4D341-4CCB-44E3-968F-D509F65BAF91}" presName="bgRect" presStyleLbl="bgShp" presStyleIdx="2" presStyleCnt="4"/>
      <dgm:spPr/>
    </dgm:pt>
    <dgm:pt modelId="{E83AECD1-4792-4034-B2D6-CA791967F0DA}" type="pres">
      <dgm:prSet presAssocID="{57A4D341-4CCB-44E3-968F-D509F65BAF9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sta"/>
        </a:ext>
      </dgm:extLst>
    </dgm:pt>
    <dgm:pt modelId="{444771A1-EA01-46C1-993D-B29254460B52}" type="pres">
      <dgm:prSet presAssocID="{57A4D341-4CCB-44E3-968F-D509F65BAF91}" presName="spaceRect" presStyleCnt="0"/>
      <dgm:spPr/>
    </dgm:pt>
    <dgm:pt modelId="{F6B1D9FF-29CA-4AC4-B242-7F199FF23AD1}" type="pres">
      <dgm:prSet presAssocID="{57A4D341-4CCB-44E3-968F-D509F65BAF91}" presName="parTx" presStyleLbl="revTx" presStyleIdx="2" presStyleCnt="4">
        <dgm:presLayoutVars>
          <dgm:chMax val="0"/>
          <dgm:chPref val="0"/>
        </dgm:presLayoutVars>
      </dgm:prSet>
      <dgm:spPr/>
    </dgm:pt>
    <dgm:pt modelId="{DB2C288A-1402-43AE-B54E-D8CEC5DFE93F}" type="pres">
      <dgm:prSet presAssocID="{1257E807-C295-413B-B71E-3A59A1E0F6B8}" presName="sibTrans" presStyleCnt="0"/>
      <dgm:spPr/>
    </dgm:pt>
    <dgm:pt modelId="{20E60207-EE75-4870-A55B-329B178DE59A}" type="pres">
      <dgm:prSet presAssocID="{0B78F09B-04B2-4471-919C-CCDCC12CB93F}" presName="compNode" presStyleCnt="0"/>
      <dgm:spPr/>
    </dgm:pt>
    <dgm:pt modelId="{489D4ADF-1B5A-4D51-BFAB-90501484151C}" type="pres">
      <dgm:prSet presAssocID="{0B78F09B-04B2-4471-919C-CCDCC12CB93F}" presName="bgRect" presStyleLbl="bgShp" presStyleIdx="3" presStyleCnt="4"/>
      <dgm:spPr/>
    </dgm:pt>
    <dgm:pt modelId="{6D081171-92CD-4B90-A8D9-B6DDD62FF83C}" type="pres">
      <dgm:prSet presAssocID="{0B78F09B-04B2-4471-919C-CCDCC12CB93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f"/>
        </a:ext>
      </dgm:extLst>
    </dgm:pt>
    <dgm:pt modelId="{0D27721E-A4DB-49CC-9220-08893CF26273}" type="pres">
      <dgm:prSet presAssocID="{0B78F09B-04B2-4471-919C-CCDCC12CB93F}" presName="spaceRect" presStyleCnt="0"/>
      <dgm:spPr/>
    </dgm:pt>
    <dgm:pt modelId="{544D9CCB-2D74-45D3-948F-D7301F1FF075}" type="pres">
      <dgm:prSet presAssocID="{0B78F09B-04B2-4471-919C-CCDCC12CB93F}" presName="parTx" presStyleLbl="revTx" presStyleIdx="3" presStyleCnt="4">
        <dgm:presLayoutVars>
          <dgm:chMax val="0"/>
          <dgm:chPref val="0"/>
        </dgm:presLayoutVars>
      </dgm:prSet>
      <dgm:spPr/>
    </dgm:pt>
  </dgm:ptLst>
  <dgm:cxnLst>
    <dgm:cxn modelId="{BEC26B13-0CFB-4C2A-9217-28A160E556F6}" type="presOf" srcId="{0B78F09B-04B2-4471-919C-CCDCC12CB93F}" destId="{544D9CCB-2D74-45D3-948F-D7301F1FF075}" srcOrd="0" destOrd="0" presId="urn:microsoft.com/office/officeart/2018/2/layout/IconVerticalSolidList"/>
    <dgm:cxn modelId="{27044435-7A18-41F7-BA7F-96BFC8167970}" type="presOf" srcId="{EBDF67FD-CC77-44A5-B5C1-3056B9979A13}" destId="{C681AEE0-B16C-4AFE-AEDB-0DCA79EB5896}" srcOrd="0" destOrd="0" presId="urn:microsoft.com/office/officeart/2018/2/layout/IconVerticalSolidList"/>
    <dgm:cxn modelId="{10966F42-CBAA-4EFC-AB5E-BDE0E2474A29}" srcId="{805C9B59-7690-4BE9-A45A-264F9BAE6E1C}" destId="{0B78F09B-04B2-4471-919C-CCDCC12CB93F}" srcOrd="3" destOrd="0" parTransId="{1C9A0857-B77F-4E15-BDF4-881BB5B7BA3A}" sibTransId="{4FAB2CA1-742D-410F-BEA3-25E0B9313F73}"/>
    <dgm:cxn modelId="{B4A5EF58-20F7-4A88-843A-1A9EF5A22681}" srcId="{805C9B59-7690-4BE9-A45A-264F9BAE6E1C}" destId="{EBDF67FD-CC77-44A5-B5C1-3056B9979A13}" srcOrd="1" destOrd="0" parTransId="{892F3F17-CE5A-420B-9C64-3A0BD0BE7841}" sibTransId="{C975D364-882A-407F-B94B-525BAE80859D}"/>
    <dgm:cxn modelId="{A32C7F5E-8D60-408C-A917-5D958DB2A07D}" type="presOf" srcId="{50FDCCF9-BA54-456C-9496-DCC99FE81C28}" destId="{687D9B07-C691-4238-AACE-7CB77AED9945}" srcOrd="0" destOrd="0" presId="urn:microsoft.com/office/officeart/2018/2/layout/IconVerticalSolidList"/>
    <dgm:cxn modelId="{22C4AB7B-DC0C-407E-BA25-E6B88812768F}" srcId="{805C9B59-7690-4BE9-A45A-264F9BAE6E1C}" destId="{57A4D341-4CCB-44E3-968F-D509F65BAF91}" srcOrd="2" destOrd="0" parTransId="{1018985B-B66B-408C-8DC6-DBC54E6DA7F5}" sibTransId="{1257E807-C295-413B-B71E-3A59A1E0F6B8}"/>
    <dgm:cxn modelId="{B750288E-B6EC-4220-8E19-4A25BAD7E829}" type="presOf" srcId="{805C9B59-7690-4BE9-A45A-264F9BAE6E1C}" destId="{53CF9CB3-3223-45E8-8BC3-DDA0DA275D45}" srcOrd="0" destOrd="0" presId="urn:microsoft.com/office/officeart/2018/2/layout/IconVerticalSolidList"/>
    <dgm:cxn modelId="{548367DA-31A1-4F54-BF98-3F82D69B8E8D}" type="presOf" srcId="{57A4D341-4CCB-44E3-968F-D509F65BAF91}" destId="{F6B1D9FF-29CA-4AC4-B242-7F199FF23AD1}" srcOrd="0" destOrd="0" presId="urn:microsoft.com/office/officeart/2018/2/layout/IconVerticalSolidList"/>
    <dgm:cxn modelId="{C60D89FC-B253-42C9-9D3B-B3F3F5E1B96D}" srcId="{805C9B59-7690-4BE9-A45A-264F9BAE6E1C}" destId="{50FDCCF9-BA54-456C-9496-DCC99FE81C28}" srcOrd="0" destOrd="0" parTransId="{2AA5DC5C-FC2B-40A3-9DE1-E20296700B92}" sibTransId="{6AC78E50-F1AD-4BA9-BF70-679391632C1E}"/>
    <dgm:cxn modelId="{4630E680-8AB5-4E0B-9F2C-7BD4EC937CA6}" type="presParOf" srcId="{53CF9CB3-3223-45E8-8BC3-DDA0DA275D45}" destId="{63F12821-A2CD-402B-8E6F-4598685FFE11}" srcOrd="0" destOrd="0" presId="urn:microsoft.com/office/officeart/2018/2/layout/IconVerticalSolidList"/>
    <dgm:cxn modelId="{F5BB1CD6-8BDE-415C-920D-734B9FD17CA1}" type="presParOf" srcId="{63F12821-A2CD-402B-8E6F-4598685FFE11}" destId="{6AEB5E6D-3378-4971-AAD7-7010FD72B5DF}" srcOrd="0" destOrd="0" presId="urn:microsoft.com/office/officeart/2018/2/layout/IconVerticalSolidList"/>
    <dgm:cxn modelId="{98FD2573-DAC3-44F4-9F11-60C42AEBDF07}" type="presParOf" srcId="{63F12821-A2CD-402B-8E6F-4598685FFE11}" destId="{95B4FFFE-CC46-4C5E-A665-1780426365A0}" srcOrd="1" destOrd="0" presId="urn:microsoft.com/office/officeart/2018/2/layout/IconVerticalSolidList"/>
    <dgm:cxn modelId="{23F857E0-5D6E-464B-886E-0800132B3AA2}" type="presParOf" srcId="{63F12821-A2CD-402B-8E6F-4598685FFE11}" destId="{34E533FC-E23D-4F36-B1B2-55B8BFE18DC4}" srcOrd="2" destOrd="0" presId="urn:microsoft.com/office/officeart/2018/2/layout/IconVerticalSolidList"/>
    <dgm:cxn modelId="{6C2398F1-860C-42B3-8614-D699CE4F721A}" type="presParOf" srcId="{63F12821-A2CD-402B-8E6F-4598685FFE11}" destId="{687D9B07-C691-4238-AACE-7CB77AED9945}" srcOrd="3" destOrd="0" presId="urn:microsoft.com/office/officeart/2018/2/layout/IconVerticalSolidList"/>
    <dgm:cxn modelId="{9C214F5E-483F-465D-8249-B88221C2895A}" type="presParOf" srcId="{53CF9CB3-3223-45E8-8BC3-DDA0DA275D45}" destId="{16026642-026E-4B06-80D6-F5C20E172B21}" srcOrd="1" destOrd="0" presId="urn:microsoft.com/office/officeart/2018/2/layout/IconVerticalSolidList"/>
    <dgm:cxn modelId="{96DDC485-638F-45FD-8BDB-C4DFAC32EF24}" type="presParOf" srcId="{53CF9CB3-3223-45E8-8BC3-DDA0DA275D45}" destId="{C4320D8A-7F6C-4172-A9E8-86653A4A9907}" srcOrd="2" destOrd="0" presId="urn:microsoft.com/office/officeart/2018/2/layout/IconVerticalSolidList"/>
    <dgm:cxn modelId="{E1705938-089B-407D-943E-3EC652DB3BE8}" type="presParOf" srcId="{C4320D8A-7F6C-4172-A9E8-86653A4A9907}" destId="{46340AA4-4FF7-436D-B9CF-58BF7E7F0800}" srcOrd="0" destOrd="0" presId="urn:microsoft.com/office/officeart/2018/2/layout/IconVerticalSolidList"/>
    <dgm:cxn modelId="{39EBBE45-C829-4AAE-8950-61281CCCC1D4}" type="presParOf" srcId="{C4320D8A-7F6C-4172-A9E8-86653A4A9907}" destId="{2F4DEBF0-97FE-47C5-A9B3-4BF23B9EA780}" srcOrd="1" destOrd="0" presId="urn:microsoft.com/office/officeart/2018/2/layout/IconVerticalSolidList"/>
    <dgm:cxn modelId="{A1480D18-8B32-428C-988D-254E1DB8DD7A}" type="presParOf" srcId="{C4320D8A-7F6C-4172-A9E8-86653A4A9907}" destId="{3D7C54CA-E432-4CAA-8EBD-822752873310}" srcOrd="2" destOrd="0" presId="urn:microsoft.com/office/officeart/2018/2/layout/IconVerticalSolidList"/>
    <dgm:cxn modelId="{9849BADB-6DAE-44A1-BFBB-3DB78E614B7B}" type="presParOf" srcId="{C4320D8A-7F6C-4172-A9E8-86653A4A9907}" destId="{C681AEE0-B16C-4AFE-AEDB-0DCA79EB5896}" srcOrd="3" destOrd="0" presId="urn:microsoft.com/office/officeart/2018/2/layout/IconVerticalSolidList"/>
    <dgm:cxn modelId="{A7423B79-B0F0-4FE7-A8CE-182DE866B2AF}" type="presParOf" srcId="{53CF9CB3-3223-45E8-8BC3-DDA0DA275D45}" destId="{5B274DEF-840C-4199-8078-D2186C5EB4D7}" srcOrd="3" destOrd="0" presId="urn:microsoft.com/office/officeart/2018/2/layout/IconVerticalSolidList"/>
    <dgm:cxn modelId="{A1154B94-DE90-41A1-BC62-4795405642B3}" type="presParOf" srcId="{53CF9CB3-3223-45E8-8BC3-DDA0DA275D45}" destId="{CDDD042C-A6E8-4D39-930E-893581768C1D}" srcOrd="4" destOrd="0" presId="urn:microsoft.com/office/officeart/2018/2/layout/IconVerticalSolidList"/>
    <dgm:cxn modelId="{210D654C-A2DB-4959-A6EE-860877CC9782}" type="presParOf" srcId="{CDDD042C-A6E8-4D39-930E-893581768C1D}" destId="{EAFF7360-F0E3-4513-94CA-E4520483D5F3}" srcOrd="0" destOrd="0" presId="urn:microsoft.com/office/officeart/2018/2/layout/IconVerticalSolidList"/>
    <dgm:cxn modelId="{6D403D9E-4122-4434-84E7-6D11D37376BD}" type="presParOf" srcId="{CDDD042C-A6E8-4D39-930E-893581768C1D}" destId="{E83AECD1-4792-4034-B2D6-CA791967F0DA}" srcOrd="1" destOrd="0" presId="urn:microsoft.com/office/officeart/2018/2/layout/IconVerticalSolidList"/>
    <dgm:cxn modelId="{3FFF8F8B-88DD-47F4-8439-58C4F120EA9F}" type="presParOf" srcId="{CDDD042C-A6E8-4D39-930E-893581768C1D}" destId="{444771A1-EA01-46C1-993D-B29254460B52}" srcOrd="2" destOrd="0" presId="urn:microsoft.com/office/officeart/2018/2/layout/IconVerticalSolidList"/>
    <dgm:cxn modelId="{08633E90-6B28-413F-873A-3F3851F543BA}" type="presParOf" srcId="{CDDD042C-A6E8-4D39-930E-893581768C1D}" destId="{F6B1D9FF-29CA-4AC4-B242-7F199FF23AD1}" srcOrd="3" destOrd="0" presId="urn:microsoft.com/office/officeart/2018/2/layout/IconVerticalSolidList"/>
    <dgm:cxn modelId="{5B2920DA-8AB7-4FA0-9DFC-1E4E6C495B91}" type="presParOf" srcId="{53CF9CB3-3223-45E8-8BC3-DDA0DA275D45}" destId="{DB2C288A-1402-43AE-B54E-D8CEC5DFE93F}" srcOrd="5" destOrd="0" presId="urn:microsoft.com/office/officeart/2018/2/layout/IconVerticalSolidList"/>
    <dgm:cxn modelId="{2EA0FE11-671F-4332-BAEC-B4D97330617E}" type="presParOf" srcId="{53CF9CB3-3223-45E8-8BC3-DDA0DA275D45}" destId="{20E60207-EE75-4870-A55B-329B178DE59A}" srcOrd="6" destOrd="0" presId="urn:microsoft.com/office/officeart/2018/2/layout/IconVerticalSolidList"/>
    <dgm:cxn modelId="{A1ABBEF9-175B-457A-AF6E-28D893D6AF81}" type="presParOf" srcId="{20E60207-EE75-4870-A55B-329B178DE59A}" destId="{489D4ADF-1B5A-4D51-BFAB-90501484151C}" srcOrd="0" destOrd="0" presId="urn:microsoft.com/office/officeart/2018/2/layout/IconVerticalSolidList"/>
    <dgm:cxn modelId="{E65C592B-3FF5-4CCE-B4C7-F9806553C04D}" type="presParOf" srcId="{20E60207-EE75-4870-A55B-329B178DE59A}" destId="{6D081171-92CD-4B90-A8D9-B6DDD62FF83C}" srcOrd="1" destOrd="0" presId="urn:microsoft.com/office/officeart/2018/2/layout/IconVerticalSolidList"/>
    <dgm:cxn modelId="{82DB5BA0-B8A3-4344-87BC-43A5F6BA8E66}" type="presParOf" srcId="{20E60207-EE75-4870-A55B-329B178DE59A}" destId="{0D27721E-A4DB-49CC-9220-08893CF26273}" srcOrd="2" destOrd="0" presId="urn:microsoft.com/office/officeart/2018/2/layout/IconVerticalSolidList"/>
    <dgm:cxn modelId="{F4CE8E76-5F7F-4882-8C28-485B5F2B45CA}" type="presParOf" srcId="{20E60207-EE75-4870-A55B-329B178DE59A}" destId="{544D9CCB-2D74-45D3-948F-D7301F1FF07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4B8374-C9DC-481F-BBBB-3ADABE1CE7C6}"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1C334987-420D-492A-AF9F-3DBCF92C66A0}">
      <dgm:prSet/>
      <dgm:spPr/>
      <dgm:t>
        <a:bodyPr/>
        <a:lstStyle/>
        <a:p>
          <a:r>
            <a:rPr lang="en-US">
              <a:latin typeface="Avenir Next LT Pro"/>
            </a:rPr>
            <a:t>MEPM</a:t>
          </a:r>
          <a:r>
            <a:rPr lang="en-US"/>
            <a:t> </a:t>
          </a:r>
          <a:r>
            <a:rPr lang="en-US">
              <a:latin typeface="Avenir Next LT Pro"/>
            </a:rPr>
            <a:t>Market</a:t>
          </a:r>
          <a:r>
            <a:rPr lang="en-US"/>
            <a:t> </a:t>
          </a:r>
          <a:r>
            <a:rPr lang="en-US">
              <a:latin typeface="Avenir Next LT Pro"/>
            </a:rPr>
            <a:t>Review</a:t>
          </a:r>
          <a:endParaRPr lang="en-US"/>
        </a:p>
      </dgm:t>
    </dgm:pt>
    <dgm:pt modelId="{6C70FE67-68F2-4BAB-B787-07D35A81A8A7}" type="parTrans" cxnId="{3730C882-BBC8-45D0-9776-24D8E466FDBA}">
      <dgm:prSet/>
      <dgm:spPr/>
      <dgm:t>
        <a:bodyPr/>
        <a:lstStyle/>
        <a:p>
          <a:endParaRPr lang="en-US"/>
        </a:p>
      </dgm:t>
    </dgm:pt>
    <dgm:pt modelId="{F29C004A-A7CF-4973-B6E6-9616FFA97E6B}" type="sibTrans" cxnId="{3730C882-BBC8-45D0-9776-24D8E466FDBA}">
      <dgm:prSet/>
      <dgm:spPr/>
      <dgm:t>
        <a:bodyPr/>
        <a:lstStyle/>
        <a:p>
          <a:endParaRPr lang="en-US"/>
        </a:p>
      </dgm:t>
    </dgm:pt>
    <dgm:pt modelId="{732FA0D8-A0B0-435A-91B9-8C1F22BABD37}">
      <dgm:prSet/>
      <dgm:spPr/>
      <dgm:t>
        <a:bodyPr/>
        <a:lstStyle/>
        <a:p>
          <a:r>
            <a:rPr lang="en-US">
              <a:latin typeface="+mj-lt"/>
            </a:rPr>
            <a:t>Competitive Analysis</a:t>
          </a:r>
        </a:p>
      </dgm:t>
    </dgm:pt>
    <dgm:pt modelId="{DC37B47A-A9A0-4E24-AADA-715DDE017C93}" type="parTrans" cxnId="{E779A0D6-D96E-44B1-A3B4-4F985BBD0A5C}">
      <dgm:prSet/>
      <dgm:spPr/>
      <dgm:t>
        <a:bodyPr/>
        <a:lstStyle/>
        <a:p>
          <a:endParaRPr lang="en-US"/>
        </a:p>
      </dgm:t>
    </dgm:pt>
    <dgm:pt modelId="{3616DABD-B972-4E16-8C6E-A74CD5C7CB0F}" type="sibTrans" cxnId="{E779A0D6-D96E-44B1-A3B4-4F985BBD0A5C}">
      <dgm:prSet/>
      <dgm:spPr/>
      <dgm:t>
        <a:bodyPr/>
        <a:lstStyle/>
        <a:p>
          <a:endParaRPr lang="en-US"/>
        </a:p>
      </dgm:t>
    </dgm:pt>
    <dgm:pt modelId="{851B2E02-6CB1-475A-A5F0-F8329C690774}" type="pres">
      <dgm:prSet presAssocID="{244B8374-C9DC-481F-BBBB-3ADABE1CE7C6}" presName="vert0" presStyleCnt="0">
        <dgm:presLayoutVars>
          <dgm:dir/>
          <dgm:animOne val="branch"/>
          <dgm:animLvl val="lvl"/>
        </dgm:presLayoutVars>
      </dgm:prSet>
      <dgm:spPr/>
    </dgm:pt>
    <dgm:pt modelId="{9EF94407-E042-42BD-B861-AD759FE1D593}" type="pres">
      <dgm:prSet presAssocID="{1C334987-420D-492A-AF9F-3DBCF92C66A0}" presName="thickLine" presStyleLbl="alignNode1" presStyleIdx="0" presStyleCnt="2"/>
      <dgm:spPr/>
    </dgm:pt>
    <dgm:pt modelId="{D5F5FCDE-7EDC-4FAA-81D7-430C0A95E658}" type="pres">
      <dgm:prSet presAssocID="{1C334987-420D-492A-AF9F-3DBCF92C66A0}" presName="horz1" presStyleCnt="0"/>
      <dgm:spPr/>
    </dgm:pt>
    <dgm:pt modelId="{5F265BF1-A9F3-45AB-BA32-8D88E47767FF}" type="pres">
      <dgm:prSet presAssocID="{1C334987-420D-492A-AF9F-3DBCF92C66A0}" presName="tx1" presStyleLbl="revTx" presStyleIdx="0" presStyleCnt="2"/>
      <dgm:spPr/>
    </dgm:pt>
    <dgm:pt modelId="{767D7B26-85F2-499D-BC4B-F681FDF90976}" type="pres">
      <dgm:prSet presAssocID="{1C334987-420D-492A-AF9F-3DBCF92C66A0}" presName="vert1" presStyleCnt="0"/>
      <dgm:spPr/>
    </dgm:pt>
    <dgm:pt modelId="{41D49784-29E4-4C47-91AF-42C65052E0C5}" type="pres">
      <dgm:prSet presAssocID="{732FA0D8-A0B0-435A-91B9-8C1F22BABD37}" presName="thickLine" presStyleLbl="alignNode1" presStyleIdx="1" presStyleCnt="2"/>
      <dgm:spPr/>
    </dgm:pt>
    <dgm:pt modelId="{4515BA47-7BF6-4DAC-AAE6-3D51A83BA839}" type="pres">
      <dgm:prSet presAssocID="{732FA0D8-A0B0-435A-91B9-8C1F22BABD37}" presName="horz1" presStyleCnt="0"/>
      <dgm:spPr/>
    </dgm:pt>
    <dgm:pt modelId="{A02591BB-89B4-4B79-B301-D3C0D7A6C156}" type="pres">
      <dgm:prSet presAssocID="{732FA0D8-A0B0-435A-91B9-8C1F22BABD37}" presName="tx1" presStyleLbl="revTx" presStyleIdx="1" presStyleCnt="2"/>
      <dgm:spPr/>
    </dgm:pt>
    <dgm:pt modelId="{83B327DE-F635-4126-953A-F085CA1AF419}" type="pres">
      <dgm:prSet presAssocID="{732FA0D8-A0B0-435A-91B9-8C1F22BABD37}" presName="vert1" presStyleCnt="0"/>
      <dgm:spPr/>
    </dgm:pt>
  </dgm:ptLst>
  <dgm:cxnLst>
    <dgm:cxn modelId="{7BC2CA06-56DF-4DA4-A413-8984B6A101D6}" type="presOf" srcId="{732FA0D8-A0B0-435A-91B9-8C1F22BABD37}" destId="{A02591BB-89B4-4B79-B301-D3C0D7A6C156}" srcOrd="0" destOrd="0" presId="urn:microsoft.com/office/officeart/2008/layout/LinedList"/>
    <dgm:cxn modelId="{8C69BF73-EE35-4D72-87E6-31AAA749A6D5}" type="presOf" srcId="{244B8374-C9DC-481F-BBBB-3ADABE1CE7C6}" destId="{851B2E02-6CB1-475A-A5F0-F8329C690774}" srcOrd="0" destOrd="0" presId="urn:microsoft.com/office/officeart/2008/layout/LinedList"/>
    <dgm:cxn modelId="{3730C882-BBC8-45D0-9776-24D8E466FDBA}" srcId="{244B8374-C9DC-481F-BBBB-3ADABE1CE7C6}" destId="{1C334987-420D-492A-AF9F-3DBCF92C66A0}" srcOrd="0" destOrd="0" parTransId="{6C70FE67-68F2-4BAB-B787-07D35A81A8A7}" sibTransId="{F29C004A-A7CF-4973-B6E6-9616FFA97E6B}"/>
    <dgm:cxn modelId="{BC07A3CC-F7A8-497B-BDE1-A68ED1336A67}" type="presOf" srcId="{1C334987-420D-492A-AF9F-3DBCF92C66A0}" destId="{5F265BF1-A9F3-45AB-BA32-8D88E47767FF}" srcOrd="0" destOrd="0" presId="urn:microsoft.com/office/officeart/2008/layout/LinedList"/>
    <dgm:cxn modelId="{E779A0D6-D96E-44B1-A3B4-4F985BBD0A5C}" srcId="{244B8374-C9DC-481F-BBBB-3ADABE1CE7C6}" destId="{732FA0D8-A0B0-435A-91B9-8C1F22BABD37}" srcOrd="1" destOrd="0" parTransId="{DC37B47A-A9A0-4E24-AADA-715DDE017C93}" sibTransId="{3616DABD-B972-4E16-8C6E-A74CD5C7CB0F}"/>
    <dgm:cxn modelId="{8583A381-E40A-409F-8FBF-AD8001A61863}" type="presParOf" srcId="{851B2E02-6CB1-475A-A5F0-F8329C690774}" destId="{9EF94407-E042-42BD-B861-AD759FE1D593}" srcOrd="0" destOrd="0" presId="urn:microsoft.com/office/officeart/2008/layout/LinedList"/>
    <dgm:cxn modelId="{88726C73-A080-44F9-B81A-37BDE7D07019}" type="presParOf" srcId="{851B2E02-6CB1-475A-A5F0-F8329C690774}" destId="{D5F5FCDE-7EDC-4FAA-81D7-430C0A95E658}" srcOrd="1" destOrd="0" presId="urn:microsoft.com/office/officeart/2008/layout/LinedList"/>
    <dgm:cxn modelId="{DBB85A1C-94EA-4061-8218-7C31323B7FB7}" type="presParOf" srcId="{D5F5FCDE-7EDC-4FAA-81D7-430C0A95E658}" destId="{5F265BF1-A9F3-45AB-BA32-8D88E47767FF}" srcOrd="0" destOrd="0" presId="urn:microsoft.com/office/officeart/2008/layout/LinedList"/>
    <dgm:cxn modelId="{91BFE042-1925-49A7-BD22-69E479589A85}" type="presParOf" srcId="{D5F5FCDE-7EDC-4FAA-81D7-430C0A95E658}" destId="{767D7B26-85F2-499D-BC4B-F681FDF90976}" srcOrd="1" destOrd="0" presId="urn:microsoft.com/office/officeart/2008/layout/LinedList"/>
    <dgm:cxn modelId="{127A214D-A7B7-489B-95C0-62B990EB526B}" type="presParOf" srcId="{851B2E02-6CB1-475A-A5F0-F8329C690774}" destId="{41D49784-29E4-4C47-91AF-42C65052E0C5}" srcOrd="2" destOrd="0" presId="urn:microsoft.com/office/officeart/2008/layout/LinedList"/>
    <dgm:cxn modelId="{75064D58-DF45-4AD5-8211-EF75D9E8BA34}" type="presParOf" srcId="{851B2E02-6CB1-475A-A5F0-F8329C690774}" destId="{4515BA47-7BF6-4DAC-AAE6-3D51A83BA839}" srcOrd="3" destOrd="0" presId="urn:microsoft.com/office/officeart/2008/layout/LinedList"/>
    <dgm:cxn modelId="{9D2B215F-8A1D-4EC7-9976-C61E0A4F047D}" type="presParOf" srcId="{4515BA47-7BF6-4DAC-AAE6-3D51A83BA839}" destId="{A02591BB-89B4-4B79-B301-D3C0D7A6C156}" srcOrd="0" destOrd="0" presId="urn:microsoft.com/office/officeart/2008/layout/LinedList"/>
    <dgm:cxn modelId="{BA9C633C-F8B6-4184-8AE2-9E228519CBE4}" type="presParOf" srcId="{4515BA47-7BF6-4DAC-AAE6-3D51A83BA839}" destId="{83B327DE-F635-4126-953A-F085CA1AF41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D40EED-3456-4AC2-8B3E-F012131723C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6F994C3-4A06-4068-8EB5-0B194B94E67D}">
      <dgm:prSet/>
      <dgm:spPr/>
      <dgm:t>
        <a:bodyPr/>
        <a:lstStyle/>
        <a:p>
          <a:pPr>
            <a:lnSpc>
              <a:spcPct val="100000"/>
            </a:lnSpc>
          </a:pPr>
          <a:r>
            <a:rPr lang="en-US"/>
            <a:t>Ingredient Search</a:t>
          </a:r>
        </a:p>
      </dgm:t>
    </dgm:pt>
    <dgm:pt modelId="{A3E3FDB7-95B5-43F6-8D2B-3991B158187C}" type="parTrans" cxnId="{335DE61C-CADA-42F3-ABBF-D87ECA1C1F4E}">
      <dgm:prSet/>
      <dgm:spPr/>
      <dgm:t>
        <a:bodyPr/>
        <a:lstStyle/>
        <a:p>
          <a:endParaRPr lang="en-US"/>
        </a:p>
      </dgm:t>
    </dgm:pt>
    <dgm:pt modelId="{029DD277-50A0-409D-953B-D7CA6BB1F411}" type="sibTrans" cxnId="{335DE61C-CADA-42F3-ABBF-D87ECA1C1F4E}">
      <dgm:prSet/>
      <dgm:spPr/>
      <dgm:t>
        <a:bodyPr/>
        <a:lstStyle/>
        <a:p>
          <a:endParaRPr lang="en-US"/>
        </a:p>
      </dgm:t>
    </dgm:pt>
    <dgm:pt modelId="{063DD097-5971-4866-845A-3A4BCC26AC5C}">
      <dgm:prSet/>
      <dgm:spPr/>
      <dgm:t>
        <a:bodyPr/>
        <a:lstStyle/>
        <a:p>
          <a:pPr>
            <a:lnSpc>
              <a:spcPct val="100000"/>
            </a:lnSpc>
          </a:pPr>
          <a:r>
            <a:rPr lang="en-US"/>
            <a:t>Categories &amp; Filters</a:t>
          </a:r>
        </a:p>
      </dgm:t>
    </dgm:pt>
    <dgm:pt modelId="{8DA4C637-10AD-4C9C-BB17-D0AFB7261B5D}" type="parTrans" cxnId="{F0EE8B94-E1EA-4C8D-BA8F-8B07C9524EFC}">
      <dgm:prSet/>
      <dgm:spPr/>
      <dgm:t>
        <a:bodyPr/>
        <a:lstStyle/>
        <a:p>
          <a:endParaRPr lang="en-US"/>
        </a:p>
      </dgm:t>
    </dgm:pt>
    <dgm:pt modelId="{876744D6-7555-476A-AEE4-EBA39D745757}" type="sibTrans" cxnId="{F0EE8B94-E1EA-4C8D-BA8F-8B07C9524EFC}">
      <dgm:prSet/>
      <dgm:spPr/>
      <dgm:t>
        <a:bodyPr/>
        <a:lstStyle/>
        <a:p>
          <a:endParaRPr lang="en-US"/>
        </a:p>
      </dgm:t>
    </dgm:pt>
    <dgm:pt modelId="{08C1F074-3366-462E-8809-519D4CEB7DC3}">
      <dgm:prSet/>
      <dgm:spPr/>
      <dgm:t>
        <a:bodyPr/>
        <a:lstStyle/>
        <a:p>
          <a:pPr>
            <a:lnSpc>
              <a:spcPct val="100000"/>
            </a:lnSpc>
          </a:pPr>
          <a:r>
            <a:rPr lang="en-US"/>
            <a:t>Saving Recipes</a:t>
          </a:r>
        </a:p>
      </dgm:t>
    </dgm:pt>
    <dgm:pt modelId="{1B9DE8E5-07DF-4B94-947A-577F3A91D654}" type="parTrans" cxnId="{25C0CFA5-6FBF-4D78-92F1-AD1C71CE2CD4}">
      <dgm:prSet/>
      <dgm:spPr/>
      <dgm:t>
        <a:bodyPr/>
        <a:lstStyle/>
        <a:p>
          <a:endParaRPr lang="en-US"/>
        </a:p>
      </dgm:t>
    </dgm:pt>
    <dgm:pt modelId="{E893AE8B-82AB-4C7B-A074-EEDE282FB40E}" type="sibTrans" cxnId="{25C0CFA5-6FBF-4D78-92F1-AD1C71CE2CD4}">
      <dgm:prSet/>
      <dgm:spPr/>
      <dgm:t>
        <a:bodyPr/>
        <a:lstStyle/>
        <a:p>
          <a:endParaRPr lang="en-US"/>
        </a:p>
      </dgm:t>
    </dgm:pt>
    <dgm:pt modelId="{8C2B44A2-140D-4815-9815-7771B3409ED7}">
      <dgm:prSet/>
      <dgm:spPr/>
      <dgm:t>
        <a:bodyPr/>
        <a:lstStyle/>
        <a:p>
          <a:pPr>
            <a:lnSpc>
              <a:spcPct val="100000"/>
            </a:lnSpc>
          </a:pPr>
          <a:r>
            <a:rPr lang="en-US"/>
            <a:t>Related Searches</a:t>
          </a:r>
        </a:p>
      </dgm:t>
    </dgm:pt>
    <dgm:pt modelId="{33F39204-031D-43CF-B052-42B3FEEC9065}" type="parTrans" cxnId="{58F3A1AA-986D-4840-9A45-7D51319252A7}">
      <dgm:prSet/>
      <dgm:spPr/>
      <dgm:t>
        <a:bodyPr/>
        <a:lstStyle/>
        <a:p>
          <a:endParaRPr lang="en-US"/>
        </a:p>
      </dgm:t>
    </dgm:pt>
    <dgm:pt modelId="{7041AFC9-E1D3-4B72-9A5A-3B5344C002F6}" type="sibTrans" cxnId="{58F3A1AA-986D-4840-9A45-7D51319252A7}">
      <dgm:prSet/>
      <dgm:spPr/>
      <dgm:t>
        <a:bodyPr/>
        <a:lstStyle/>
        <a:p>
          <a:endParaRPr lang="en-US"/>
        </a:p>
      </dgm:t>
    </dgm:pt>
    <dgm:pt modelId="{464529CB-E3DE-4C7F-ABD7-D75965B20087}" type="pres">
      <dgm:prSet presAssocID="{DAD40EED-3456-4AC2-8B3E-F012131723CF}" presName="root" presStyleCnt="0">
        <dgm:presLayoutVars>
          <dgm:dir/>
          <dgm:resizeHandles val="exact"/>
        </dgm:presLayoutVars>
      </dgm:prSet>
      <dgm:spPr/>
    </dgm:pt>
    <dgm:pt modelId="{77A7A4FA-6E93-43E2-A103-D3CFBA665CC9}" type="pres">
      <dgm:prSet presAssocID="{A6F994C3-4A06-4068-8EB5-0B194B94E67D}" presName="compNode" presStyleCnt="0"/>
      <dgm:spPr/>
    </dgm:pt>
    <dgm:pt modelId="{AA54E8B0-2F84-412B-81E8-7D17C99BF2EC}" type="pres">
      <dgm:prSet presAssocID="{A6F994C3-4A06-4068-8EB5-0B194B94E67D}" presName="bgRect" presStyleLbl="bgShp" presStyleIdx="0" presStyleCnt="4"/>
      <dgm:spPr/>
    </dgm:pt>
    <dgm:pt modelId="{74383FEA-5285-43AF-AEBD-9A721F9FCD05}" type="pres">
      <dgm:prSet presAssocID="{A6F994C3-4A06-4068-8EB5-0B194B94E67D}"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ruit bowl"/>
        </a:ext>
      </dgm:extLst>
    </dgm:pt>
    <dgm:pt modelId="{BE70A5CA-B3B9-4751-AAB3-0D954C0EED17}" type="pres">
      <dgm:prSet presAssocID="{A6F994C3-4A06-4068-8EB5-0B194B94E67D}" presName="spaceRect" presStyleCnt="0"/>
      <dgm:spPr/>
    </dgm:pt>
    <dgm:pt modelId="{FA5A0810-FEEA-43F9-B53E-42FD9AFF417D}" type="pres">
      <dgm:prSet presAssocID="{A6F994C3-4A06-4068-8EB5-0B194B94E67D}" presName="parTx" presStyleLbl="revTx" presStyleIdx="0" presStyleCnt="4">
        <dgm:presLayoutVars>
          <dgm:chMax val="0"/>
          <dgm:chPref val="0"/>
        </dgm:presLayoutVars>
      </dgm:prSet>
      <dgm:spPr/>
    </dgm:pt>
    <dgm:pt modelId="{4AF75778-2389-4AD8-BCCD-DEDD36723A8E}" type="pres">
      <dgm:prSet presAssocID="{029DD277-50A0-409D-953B-D7CA6BB1F411}" presName="sibTrans" presStyleCnt="0"/>
      <dgm:spPr/>
    </dgm:pt>
    <dgm:pt modelId="{3E97384A-238C-4293-988F-0E9CCE0BBE14}" type="pres">
      <dgm:prSet presAssocID="{063DD097-5971-4866-845A-3A4BCC26AC5C}" presName="compNode" presStyleCnt="0"/>
      <dgm:spPr/>
    </dgm:pt>
    <dgm:pt modelId="{984CBA15-D8A4-4899-BAA2-23855F73AA48}" type="pres">
      <dgm:prSet presAssocID="{063DD097-5971-4866-845A-3A4BCC26AC5C}" presName="bgRect" presStyleLbl="bgShp" presStyleIdx="1" presStyleCnt="4"/>
      <dgm:spPr/>
    </dgm:pt>
    <dgm:pt modelId="{F3664A7B-B28B-4469-B885-7E62FE690301}" type="pres">
      <dgm:prSet presAssocID="{063DD097-5971-4866-845A-3A4BCC26AC5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lter"/>
        </a:ext>
      </dgm:extLst>
    </dgm:pt>
    <dgm:pt modelId="{4B6AA7A3-BE92-46A9-8447-E282BC439AA8}" type="pres">
      <dgm:prSet presAssocID="{063DD097-5971-4866-845A-3A4BCC26AC5C}" presName="spaceRect" presStyleCnt="0"/>
      <dgm:spPr/>
    </dgm:pt>
    <dgm:pt modelId="{657D8A08-22F9-423C-8D2D-6D663AE33A33}" type="pres">
      <dgm:prSet presAssocID="{063DD097-5971-4866-845A-3A4BCC26AC5C}" presName="parTx" presStyleLbl="revTx" presStyleIdx="1" presStyleCnt="4">
        <dgm:presLayoutVars>
          <dgm:chMax val="0"/>
          <dgm:chPref val="0"/>
        </dgm:presLayoutVars>
      </dgm:prSet>
      <dgm:spPr/>
    </dgm:pt>
    <dgm:pt modelId="{347FE081-E69E-4C3B-BFBC-720C3DA83246}" type="pres">
      <dgm:prSet presAssocID="{876744D6-7555-476A-AEE4-EBA39D745757}" presName="sibTrans" presStyleCnt="0"/>
      <dgm:spPr/>
    </dgm:pt>
    <dgm:pt modelId="{607E8531-61CC-4F59-A58E-4A87A4306945}" type="pres">
      <dgm:prSet presAssocID="{08C1F074-3366-462E-8809-519D4CEB7DC3}" presName="compNode" presStyleCnt="0"/>
      <dgm:spPr/>
    </dgm:pt>
    <dgm:pt modelId="{085D0C0B-3D3C-4060-98E3-60742800F930}" type="pres">
      <dgm:prSet presAssocID="{08C1F074-3366-462E-8809-519D4CEB7DC3}" presName="bgRect" presStyleLbl="bgShp" presStyleIdx="2" presStyleCnt="4"/>
      <dgm:spPr/>
    </dgm:pt>
    <dgm:pt modelId="{BC4EB781-1288-4AE7-930B-B3A3D85D5DAA}" type="pres">
      <dgm:prSet presAssocID="{08C1F074-3366-462E-8809-519D4CEB7DC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ork and knife"/>
        </a:ext>
      </dgm:extLst>
    </dgm:pt>
    <dgm:pt modelId="{D372B407-BBFA-4517-B87A-1D44274FE7FF}" type="pres">
      <dgm:prSet presAssocID="{08C1F074-3366-462E-8809-519D4CEB7DC3}" presName="spaceRect" presStyleCnt="0"/>
      <dgm:spPr/>
    </dgm:pt>
    <dgm:pt modelId="{F4258B1E-B6B6-4D7E-92A2-F6A3A790C849}" type="pres">
      <dgm:prSet presAssocID="{08C1F074-3366-462E-8809-519D4CEB7DC3}" presName="parTx" presStyleLbl="revTx" presStyleIdx="2" presStyleCnt="4">
        <dgm:presLayoutVars>
          <dgm:chMax val="0"/>
          <dgm:chPref val="0"/>
        </dgm:presLayoutVars>
      </dgm:prSet>
      <dgm:spPr/>
    </dgm:pt>
    <dgm:pt modelId="{64980852-CB48-401C-8435-578F038EB178}" type="pres">
      <dgm:prSet presAssocID="{E893AE8B-82AB-4C7B-A074-EEDE282FB40E}" presName="sibTrans" presStyleCnt="0"/>
      <dgm:spPr/>
    </dgm:pt>
    <dgm:pt modelId="{A864B272-9B4F-47F5-BD1F-8D67E13008EC}" type="pres">
      <dgm:prSet presAssocID="{8C2B44A2-140D-4815-9815-7771B3409ED7}" presName="compNode" presStyleCnt="0"/>
      <dgm:spPr/>
    </dgm:pt>
    <dgm:pt modelId="{AC6CE3B8-C004-497A-879E-53AF5161B7D3}" type="pres">
      <dgm:prSet presAssocID="{8C2B44A2-140D-4815-9815-7771B3409ED7}" presName="bgRect" presStyleLbl="bgShp" presStyleIdx="3" presStyleCnt="4"/>
      <dgm:spPr/>
    </dgm:pt>
    <dgm:pt modelId="{63FF933C-1A96-46D0-8706-81161FC14795}" type="pres">
      <dgm:prSet presAssocID="{8C2B44A2-140D-4815-9815-7771B3409ED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arch"/>
        </a:ext>
      </dgm:extLst>
    </dgm:pt>
    <dgm:pt modelId="{101B2B09-A4BA-4760-8C26-CA7E6036589E}" type="pres">
      <dgm:prSet presAssocID="{8C2B44A2-140D-4815-9815-7771B3409ED7}" presName="spaceRect" presStyleCnt="0"/>
      <dgm:spPr/>
    </dgm:pt>
    <dgm:pt modelId="{5AF1796A-4370-4FF9-A08D-8F56F24CC76E}" type="pres">
      <dgm:prSet presAssocID="{8C2B44A2-140D-4815-9815-7771B3409ED7}" presName="parTx" presStyleLbl="revTx" presStyleIdx="3" presStyleCnt="4">
        <dgm:presLayoutVars>
          <dgm:chMax val="0"/>
          <dgm:chPref val="0"/>
        </dgm:presLayoutVars>
      </dgm:prSet>
      <dgm:spPr/>
    </dgm:pt>
  </dgm:ptLst>
  <dgm:cxnLst>
    <dgm:cxn modelId="{2FC6A409-9EFD-4A55-BE67-9A4F7827D77E}" type="presOf" srcId="{08C1F074-3366-462E-8809-519D4CEB7DC3}" destId="{F4258B1E-B6B6-4D7E-92A2-F6A3A790C849}" srcOrd="0" destOrd="0" presId="urn:microsoft.com/office/officeart/2018/2/layout/IconVerticalSolidList"/>
    <dgm:cxn modelId="{A7329F13-F630-4F5B-A7C1-33E56DC00283}" type="presOf" srcId="{DAD40EED-3456-4AC2-8B3E-F012131723CF}" destId="{464529CB-E3DE-4C7F-ABD7-D75965B20087}" srcOrd="0" destOrd="0" presId="urn:microsoft.com/office/officeart/2018/2/layout/IconVerticalSolidList"/>
    <dgm:cxn modelId="{335DE61C-CADA-42F3-ABBF-D87ECA1C1F4E}" srcId="{DAD40EED-3456-4AC2-8B3E-F012131723CF}" destId="{A6F994C3-4A06-4068-8EB5-0B194B94E67D}" srcOrd="0" destOrd="0" parTransId="{A3E3FDB7-95B5-43F6-8D2B-3991B158187C}" sibTransId="{029DD277-50A0-409D-953B-D7CA6BB1F411}"/>
    <dgm:cxn modelId="{EF631D22-72CC-49AB-BF77-0CA8AABF9796}" type="presOf" srcId="{A6F994C3-4A06-4068-8EB5-0B194B94E67D}" destId="{FA5A0810-FEEA-43F9-B53E-42FD9AFF417D}" srcOrd="0" destOrd="0" presId="urn:microsoft.com/office/officeart/2018/2/layout/IconVerticalSolidList"/>
    <dgm:cxn modelId="{51B6965F-CCCE-4F95-8C40-53F582DE25EF}" type="presOf" srcId="{063DD097-5971-4866-845A-3A4BCC26AC5C}" destId="{657D8A08-22F9-423C-8D2D-6D663AE33A33}" srcOrd="0" destOrd="0" presId="urn:microsoft.com/office/officeart/2018/2/layout/IconVerticalSolidList"/>
    <dgm:cxn modelId="{6BEEE785-DAF2-4E00-BF87-AC9D3BAE1021}" type="presOf" srcId="{8C2B44A2-140D-4815-9815-7771B3409ED7}" destId="{5AF1796A-4370-4FF9-A08D-8F56F24CC76E}" srcOrd="0" destOrd="0" presId="urn:microsoft.com/office/officeart/2018/2/layout/IconVerticalSolidList"/>
    <dgm:cxn modelId="{F0EE8B94-E1EA-4C8D-BA8F-8B07C9524EFC}" srcId="{DAD40EED-3456-4AC2-8B3E-F012131723CF}" destId="{063DD097-5971-4866-845A-3A4BCC26AC5C}" srcOrd="1" destOrd="0" parTransId="{8DA4C637-10AD-4C9C-BB17-D0AFB7261B5D}" sibTransId="{876744D6-7555-476A-AEE4-EBA39D745757}"/>
    <dgm:cxn modelId="{25C0CFA5-6FBF-4D78-92F1-AD1C71CE2CD4}" srcId="{DAD40EED-3456-4AC2-8B3E-F012131723CF}" destId="{08C1F074-3366-462E-8809-519D4CEB7DC3}" srcOrd="2" destOrd="0" parTransId="{1B9DE8E5-07DF-4B94-947A-577F3A91D654}" sibTransId="{E893AE8B-82AB-4C7B-A074-EEDE282FB40E}"/>
    <dgm:cxn modelId="{58F3A1AA-986D-4840-9A45-7D51319252A7}" srcId="{DAD40EED-3456-4AC2-8B3E-F012131723CF}" destId="{8C2B44A2-140D-4815-9815-7771B3409ED7}" srcOrd="3" destOrd="0" parTransId="{33F39204-031D-43CF-B052-42B3FEEC9065}" sibTransId="{7041AFC9-E1D3-4B72-9A5A-3B5344C002F6}"/>
    <dgm:cxn modelId="{ADC128C2-1CB2-45EB-A67B-0DFEBF46C5AB}" type="presParOf" srcId="{464529CB-E3DE-4C7F-ABD7-D75965B20087}" destId="{77A7A4FA-6E93-43E2-A103-D3CFBA665CC9}" srcOrd="0" destOrd="0" presId="urn:microsoft.com/office/officeart/2018/2/layout/IconVerticalSolidList"/>
    <dgm:cxn modelId="{90875848-9981-44B3-835F-85459179A482}" type="presParOf" srcId="{77A7A4FA-6E93-43E2-A103-D3CFBA665CC9}" destId="{AA54E8B0-2F84-412B-81E8-7D17C99BF2EC}" srcOrd="0" destOrd="0" presId="urn:microsoft.com/office/officeart/2018/2/layout/IconVerticalSolidList"/>
    <dgm:cxn modelId="{BFFC9641-9B00-404E-BEDA-467A3197A4A6}" type="presParOf" srcId="{77A7A4FA-6E93-43E2-A103-D3CFBA665CC9}" destId="{74383FEA-5285-43AF-AEBD-9A721F9FCD05}" srcOrd="1" destOrd="0" presId="urn:microsoft.com/office/officeart/2018/2/layout/IconVerticalSolidList"/>
    <dgm:cxn modelId="{A0882969-BF4C-4F58-A658-63963732E44D}" type="presParOf" srcId="{77A7A4FA-6E93-43E2-A103-D3CFBA665CC9}" destId="{BE70A5CA-B3B9-4751-AAB3-0D954C0EED17}" srcOrd="2" destOrd="0" presId="urn:microsoft.com/office/officeart/2018/2/layout/IconVerticalSolidList"/>
    <dgm:cxn modelId="{6AD06980-5FCE-46BA-A308-73B029FFDF11}" type="presParOf" srcId="{77A7A4FA-6E93-43E2-A103-D3CFBA665CC9}" destId="{FA5A0810-FEEA-43F9-B53E-42FD9AFF417D}" srcOrd="3" destOrd="0" presId="urn:microsoft.com/office/officeart/2018/2/layout/IconVerticalSolidList"/>
    <dgm:cxn modelId="{9C22E1EC-B21F-4E48-9EBB-1AD6BB1061D1}" type="presParOf" srcId="{464529CB-E3DE-4C7F-ABD7-D75965B20087}" destId="{4AF75778-2389-4AD8-BCCD-DEDD36723A8E}" srcOrd="1" destOrd="0" presId="urn:microsoft.com/office/officeart/2018/2/layout/IconVerticalSolidList"/>
    <dgm:cxn modelId="{6643EBB1-E434-4201-95F3-146DB63A9A85}" type="presParOf" srcId="{464529CB-E3DE-4C7F-ABD7-D75965B20087}" destId="{3E97384A-238C-4293-988F-0E9CCE0BBE14}" srcOrd="2" destOrd="0" presId="urn:microsoft.com/office/officeart/2018/2/layout/IconVerticalSolidList"/>
    <dgm:cxn modelId="{3AB9B53A-450F-41EB-B6E5-1490824BCD23}" type="presParOf" srcId="{3E97384A-238C-4293-988F-0E9CCE0BBE14}" destId="{984CBA15-D8A4-4899-BAA2-23855F73AA48}" srcOrd="0" destOrd="0" presId="urn:microsoft.com/office/officeart/2018/2/layout/IconVerticalSolidList"/>
    <dgm:cxn modelId="{60CFE4B1-28CF-47AB-9BC6-CEC79F206B0E}" type="presParOf" srcId="{3E97384A-238C-4293-988F-0E9CCE0BBE14}" destId="{F3664A7B-B28B-4469-B885-7E62FE690301}" srcOrd="1" destOrd="0" presId="urn:microsoft.com/office/officeart/2018/2/layout/IconVerticalSolidList"/>
    <dgm:cxn modelId="{4B0E45A7-8696-4B15-B2E4-34D96055935E}" type="presParOf" srcId="{3E97384A-238C-4293-988F-0E9CCE0BBE14}" destId="{4B6AA7A3-BE92-46A9-8447-E282BC439AA8}" srcOrd="2" destOrd="0" presId="urn:microsoft.com/office/officeart/2018/2/layout/IconVerticalSolidList"/>
    <dgm:cxn modelId="{39A97DEF-FE06-400F-A3F1-FB9BACA19BCB}" type="presParOf" srcId="{3E97384A-238C-4293-988F-0E9CCE0BBE14}" destId="{657D8A08-22F9-423C-8D2D-6D663AE33A33}" srcOrd="3" destOrd="0" presId="urn:microsoft.com/office/officeart/2018/2/layout/IconVerticalSolidList"/>
    <dgm:cxn modelId="{AB8D4C01-1D95-429F-8490-9860F34F9783}" type="presParOf" srcId="{464529CB-E3DE-4C7F-ABD7-D75965B20087}" destId="{347FE081-E69E-4C3B-BFBC-720C3DA83246}" srcOrd="3" destOrd="0" presId="urn:microsoft.com/office/officeart/2018/2/layout/IconVerticalSolidList"/>
    <dgm:cxn modelId="{A8C0D213-1EFC-4C09-B5F6-5950BE8C34DF}" type="presParOf" srcId="{464529CB-E3DE-4C7F-ABD7-D75965B20087}" destId="{607E8531-61CC-4F59-A58E-4A87A4306945}" srcOrd="4" destOrd="0" presId="urn:microsoft.com/office/officeart/2018/2/layout/IconVerticalSolidList"/>
    <dgm:cxn modelId="{A92E9191-B386-44C6-B6A0-608A986A16FC}" type="presParOf" srcId="{607E8531-61CC-4F59-A58E-4A87A4306945}" destId="{085D0C0B-3D3C-4060-98E3-60742800F930}" srcOrd="0" destOrd="0" presId="urn:microsoft.com/office/officeart/2018/2/layout/IconVerticalSolidList"/>
    <dgm:cxn modelId="{ACCD2FAF-74F1-49B4-B9A2-E365BEBD83F0}" type="presParOf" srcId="{607E8531-61CC-4F59-A58E-4A87A4306945}" destId="{BC4EB781-1288-4AE7-930B-B3A3D85D5DAA}" srcOrd="1" destOrd="0" presId="urn:microsoft.com/office/officeart/2018/2/layout/IconVerticalSolidList"/>
    <dgm:cxn modelId="{C328F791-9554-4FBC-972A-6CE391EF1E11}" type="presParOf" srcId="{607E8531-61CC-4F59-A58E-4A87A4306945}" destId="{D372B407-BBFA-4517-B87A-1D44274FE7FF}" srcOrd="2" destOrd="0" presId="urn:microsoft.com/office/officeart/2018/2/layout/IconVerticalSolidList"/>
    <dgm:cxn modelId="{C6E538B4-6983-4791-9199-04FE25BCB9A5}" type="presParOf" srcId="{607E8531-61CC-4F59-A58E-4A87A4306945}" destId="{F4258B1E-B6B6-4D7E-92A2-F6A3A790C849}" srcOrd="3" destOrd="0" presId="urn:microsoft.com/office/officeart/2018/2/layout/IconVerticalSolidList"/>
    <dgm:cxn modelId="{5D264896-A8BE-4A10-A35B-E89427814CB6}" type="presParOf" srcId="{464529CB-E3DE-4C7F-ABD7-D75965B20087}" destId="{64980852-CB48-401C-8435-578F038EB178}" srcOrd="5" destOrd="0" presId="urn:microsoft.com/office/officeart/2018/2/layout/IconVerticalSolidList"/>
    <dgm:cxn modelId="{D01CFA72-F595-4DF7-BC6D-BDA8B266054A}" type="presParOf" srcId="{464529CB-E3DE-4C7F-ABD7-D75965B20087}" destId="{A864B272-9B4F-47F5-BD1F-8D67E13008EC}" srcOrd="6" destOrd="0" presId="urn:microsoft.com/office/officeart/2018/2/layout/IconVerticalSolidList"/>
    <dgm:cxn modelId="{A57FA88D-6095-4A1E-A3AF-3127C3CA5E2A}" type="presParOf" srcId="{A864B272-9B4F-47F5-BD1F-8D67E13008EC}" destId="{AC6CE3B8-C004-497A-879E-53AF5161B7D3}" srcOrd="0" destOrd="0" presId="urn:microsoft.com/office/officeart/2018/2/layout/IconVerticalSolidList"/>
    <dgm:cxn modelId="{B09E678F-1C22-490D-9A38-5D29E3CE5264}" type="presParOf" srcId="{A864B272-9B4F-47F5-BD1F-8D67E13008EC}" destId="{63FF933C-1A96-46D0-8706-81161FC14795}" srcOrd="1" destOrd="0" presId="urn:microsoft.com/office/officeart/2018/2/layout/IconVerticalSolidList"/>
    <dgm:cxn modelId="{66D53711-5038-4CCA-B5D2-93B841C34A36}" type="presParOf" srcId="{A864B272-9B4F-47F5-BD1F-8D67E13008EC}" destId="{101B2B09-A4BA-4760-8C26-CA7E6036589E}" srcOrd="2" destOrd="0" presId="urn:microsoft.com/office/officeart/2018/2/layout/IconVerticalSolidList"/>
    <dgm:cxn modelId="{D33B7134-CBF3-4598-9172-CC061AB3172C}" type="presParOf" srcId="{A864B272-9B4F-47F5-BD1F-8D67E13008EC}" destId="{5AF1796A-4370-4FF9-A08D-8F56F24CC76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9B4E1C-4023-4459-B7B9-E98464945BDF}">
      <dsp:nvSpPr>
        <dsp:cNvPr id="0" name=""/>
        <dsp:cNvSpPr/>
      </dsp:nvSpPr>
      <dsp:spPr>
        <a:xfrm>
          <a:off x="0" y="2474"/>
          <a:ext cx="61805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FD9949-BAA9-4F0C-A898-3429A483E205}">
      <dsp:nvSpPr>
        <dsp:cNvPr id="0" name=""/>
        <dsp:cNvSpPr/>
      </dsp:nvSpPr>
      <dsp:spPr>
        <a:xfrm>
          <a:off x="0" y="2474"/>
          <a:ext cx="6180513" cy="16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baseline="0"/>
            <a:t>Competitive Analysis en-us</a:t>
          </a:r>
          <a:endParaRPr lang="en-US" sz="4700" kern="1200"/>
        </a:p>
      </dsp:txBody>
      <dsp:txXfrm>
        <a:off x="0" y="2474"/>
        <a:ext cx="6180513" cy="1687450"/>
      </dsp:txXfrm>
    </dsp:sp>
    <dsp:sp modelId="{9FF10DF2-F39E-4850-A385-D13F488F16FA}">
      <dsp:nvSpPr>
        <dsp:cNvPr id="0" name=""/>
        <dsp:cNvSpPr/>
      </dsp:nvSpPr>
      <dsp:spPr>
        <a:xfrm>
          <a:off x="0" y="1689924"/>
          <a:ext cx="6180513"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139155-DFE3-480C-8689-7D327BC6ECB9}">
      <dsp:nvSpPr>
        <dsp:cNvPr id="0" name=""/>
        <dsp:cNvSpPr/>
      </dsp:nvSpPr>
      <dsp:spPr>
        <a:xfrm>
          <a:off x="0" y="1689924"/>
          <a:ext cx="6180513" cy="16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baseline="0"/>
            <a:t>Feature Ideation en-us</a:t>
          </a:r>
          <a:endParaRPr lang="en-US" sz="4700" kern="1200"/>
        </a:p>
      </dsp:txBody>
      <dsp:txXfrm>
        <a:off x="0" y="1689924"/>
        <a:ext cx="6180513" cy="1687450"/>
      </dsp:txXfrm>
    </dsp:sp>
    <dsp:sp modelId="{7975326A-04F1-409F-930F-6E2D9BCBEE08}">
      <dsp:nvSpPr>
        <dsp:cNvPr id="0" name=""/>
        <dsp:cNvSpPr/>
      </dsp:nvSpPr>
      <dsp:spPr>
        <a:xfrm>
          <a:off x="0" y="3377374"/>
          <a:ext cx="6180513"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BB9DE5-B276-4370-8C5B-93F9A2EF564F}">
      <dsp:nvSpPr>
        <dsp:cNvPr id="0" name=""/>
        <dsp:cNvSpPr/>
      </dsp:nvSpPr>
      <dsp:spPr>
        <a:xfrm>
          <a:off x="0" y="3377374"/>
          <a:ext cx="6180513" cy="1687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marL="0" lvl="0" indent="0" algn="l" defTabSz="2089150">
            <a:lnSpc>
              <a:spcPct val="90000"/>
            </a:lnSpc>
            <a:spcBef>
              <a:spcPct val="0"/>
            </a:spcBef>
            <a:spcAft>
              <a:spcPct val="35000"/>
            </a:spcAft>
            <a:buNone/>
          </a:pPr>
          <a:r>
            <a:rPr lang="en-US" sz="4700" kern="1200" baseline="0"/>
            <a:t>Spec en-us</a:t>
          </a:r>
          <a:r>
            <a:rPr lang="en-US" sz="4700" kern="1200" baseline="0">
              <a:latin typeface="Avenir Next LT Pro"/>
            </a:rPr>
            <a:t> </a:t>
          </a:r>
          <a:endParaRPr lang="en-US" sz="4700" kern="1200"/>
        </a:p>
      </dsp:txBody>
      <dsp:txXfrm>
        <a:off x="0" y="3377374"/>
        <a:ext cx="6180513" cy="16874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B51335-62D0-43DF-8442-0EC5F6A9E412}">
      <dsp:nvSpPr>
        <dsp:cNvPr id="0" name=""/>
        <dsp:cNvSpPr/>
      </dsp:nvSpPr>
      <dsp:spPr>
        <a:xfrm>
          <a:off x="0" y="2103"/>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325143-16D0-499C-B9B9-1D51274545D8}">
      <dsp:nvSpPr>
        <dsp:cNvPr id="0" name=""/>
        <dsp:cNvSpPr/>
      </dsp:nvSpPr>
      <dsp:spPr>
        <a:xfrm>
          <a:off x="322439" y="241933"/>
          <a:ext cx="586252" cy="586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CAF646-F775-4EF6-8EA3-962BE1E61B2B}">
      <dsp:nvSpPr>
        <dsp:cNvPr id="0" name=""/>
        <dsp:cNvSpPr/>
      </dsp:nvSpPr>
      <dsp:spPr>
        <a:xfrm>
          <a:off x="1231130" y="2103"/>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100000"/>
            </a:lnSpc>
            <a:spcBef>
              <a:spcPct val="0"/>
            </a:spcBef>
            <a:spcAft>
              <a:spcPct val="35000"/>
            </a:spcAft>
            <a:buNone/>
          </a:pPr>
          <a:r>
            <a:rPr lang="en-US" sz="2200" kern="1200"/>
            <a:t>Website Appearance and Experience</a:t>
          </a:r>
        </a:p>
      </dsp:txBody>
      <dsp:txXfrm>
        <a:off x="1231130" y="2103"/>
        <a:ext cx="4949382" cy="1065914"/>
      </dsp:txXfrm>
    </dsp:sp>
    <dsp:sp modelId="{B631A441-230E-4F70-8691-AA5E29783826}">
      <dsp:nvSpPr>
        <dsp:cNvPr id="0" name=""/>
        <dsp:cNvSpPr/>
      </dsp:nvSpPr>
      <dsp:spPr>
        <a:xfrm>
          <a:off x="0" y="1334495"/>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4809A9-0365-4F10-8FEC-DD6D8F453966}">
      <dsp:nvSpPr>
        <dsp:cNvPr id="0" name=""/>
        <dsp:cNvSpPr/>
      </dsp:nvSpPr>
      <dsp:spPr>
        <a:xfrm>
          <a:off x="322439" y="1574326"/>
          <a:ext cx="586252" cy="586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456D279-A6F6-4CB6-A083-412EBDA94C05}">
      <dsp:nvSpPr>
        <dsp:cNvPr id="0" name=""/>
        <dsp:cNvSpPr/>
      </dsp:nvSpPr>
      <dsp:spPr>
        <a:xfrm>
          <a:off x="1231130" y="1334495"/>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100000"/>
            </a:lnSpc>
            <a:spcBef>
              <a:spcPct val="0"/>
            </a:spcBef>
            <a:spcAft>
              <a:spcPct val="35000"/>
            </a:spcAft>
            <a:buNone/>
          </a:pPr>
          <a:r>
            <a:rPr lang="en-US" sz="2200" kern="1200"/>
            <a:t>Saving Recipes</a:t>
          </a:r>
        </a:p>
      </dsp:txBody>
      <dsp:txXfrm>
        <a:off x="1231130" y="1334495"/>
        <a:ext cx="4949382" cy="1065914"/>
      </dsp:txXfrm>
    </dsp:sp>
    <dsp:sp modelId="{09D92D14-D292-4FD8-B89C-97F0B693B7B4}">
      <dsp:nvSpPr>
        <dsp:cNvPr id="0" name=""/>
        <dsp:cNvSpPr/>
      </dsp:nvSpPr>
      <dsp:spPr>
        <a:xfrm>
          <a:off x="0" y="2666888"/>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D11984-139F-456D-AE9D-7BA18E64C93C}">
      <dsp:nvSpPr>
        <dsp:cNvPr id="0" name=""/>
        <dsp:cNvSpPr/>
      </dsp:nvSpPr>
      <dsp:spPr>
        <a:xfrm>
          <a:off x="322439" y="2906719"/>
          <a:ext cx="586252" cy="586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52AB85-D1DD-493E-9650-7B7CD9826691}">
      <dsp:nvSpPr>
        <dsp:cNvPr id="0" name=""/>
        <dsp:cNvSpPr/>
      </dsp:nvSpPr>
      <dsp:spPr>
        <a:xfrm>
          <a:off x="1231130" y="2666888"/>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100000"/>
            </a:lnSpc>
            <a:spcBef>
              <a:spcPct val="0"/>
            </a:spcBef>
            <a:spcAft>
              <a:spcPct val="35000"/>
            </a:spcAft>
            <a:buNone/>
          </a:pPr>
          <a:r>
            <a:rPr lang="en-US" sz="2200" kern="1200"/>
            <a:t>Ingredient Search</a:t>
          </a:r>
        </a:p>
      </dsp:txBody>
      <dsp:txXfrm>
        <a:off x="1231130" y="2666888"/>
        <a:ext cx="4949382" cy="1065914"/>
      </dsp:txXfrm>
    </dsp:sp>
    <dsp:sp modelId="{57804316-4869-4B61-9924-3843B9FCF3F5}">
      <dsp:nvSpPr>
        <dsp:cNvPr id="0" name=""/>
        <dsp:cNvSpPr/>
      </dsp:nvSpPr>
      <dsp:spPr>
        <a:xfrm>
          <a:off x="0" y="3999281"/>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AEFFA3-BA54-43EB-9634-6E334A3E141F}">
      <dsp:nvSpPr>
        <dsp:cNvPr id="0" name=""/>
        <dsp:cNvSpPr/>
      </dsp:nvSpPr>
      <dsp:spPr>
        <a:xfrm>
          <a:off x="322439" y="4239112"/>
          <a:ext cx="586252" cy="5862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93C1EE-F08C-4CEC-AEA7-4D63A264C1F5}">
      <dsp:nvSpPr>
        <dsp:cNvPr id="0" name=""/>
        <dsp:cNvSpPr/>
      </dsp:nvSpPr>
      <dsp:spPr>
        <a:xfrm>
          <a:off x="1231130" y="3999281"/>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100000"/>
            </a:lnSpc>
            <a:spcBef>
              <a:spcPct val="0"/>
            </a:spcBef>
            <a:spcAft>
              <a:spcPct val="35000"/>
            </a:spcAft>
            <a:buNone/>
          </a:pPr>
          <a:r>
            <a:rPr lang="en-US" sz="2200" kern="1200"/>
            <a:t>Allergens and Diet Filters</a:t>
          </a:r>
          <a:endParaRPr lang="en-US" sz="2200" kern="1200">
            <a:latin typeface="Avenir Next LT Pro"/>
          </a:endParaRPr>
        </a:p>
      </dsp:txBody>
      <dsp:txXfrm>
        <a:off x="1231130" y="3999281"/>
        <a:ext cx="4949382" cy="10659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EB5E6D-3378-4971-AAD7-7010FD72B5DF}">
      <dsp:nvSpPr>
        <dsp:cNvPr id="0" name=""/>
        <dsp:cNvSpPr/>
      </dsp:nvSpPr>
      <dsp:spPr>
        <a:xfrm>
          <a:off x="0" y="2103"/>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B4FFFE-CC46-4C5E-A665-1780426365A0}">
      <dsp:nvSpPr>
        <dsp:cNvPr id="0" name=""/>
        <dsp:cNvSpPr/>
      </dsp:nvSpPr>
      <dsp:spPr>
        <a:xfrm>
          <a:off x="322439" y="241933"/>
          <a:ext cx="586252" cy="586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7D9B07-C691-4238-AACE-7CB77AED9945}">
      <dsp:nvSpPr>
        <dsp:cNvPr id="0" name=""/>
        <dsp:cNvSpPr/>
      </dsp:nvSpPr>
      <dsp:spPr>
        <a:xfrm>
          <a:off x="1231130" y="2103"/>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90000"/>
            </a:lnSpc>
            <a:spcBef>
              <a:spcPct val="0"/>
            </a:spcBef>
            <a:spcAft>
              <a:spcPct val="35000"/>
            </a:spcAft>
            <a:buNone/>
          </a:pPr>
          <a:r>
            <a:rPr lang="en-US" sz="2200" kern="1200" baseline="0"/>
            <a:t>Diet and Allergen Filter</a:t>
          </a:r>
          <a:endParaRPr lang="en-US" sz="2200" kern="1200"/>
        </a:p>
      </dsp:txBody>
      <dsp:txXfrm>
        <a:off x="1231130" y="2103"/>
        <a:ext cx="4949382" cy="1065914"/>
      </dsp:txXfrm>
    </dsp:sp>
    <dsp:sp modelId="{46340AA4-4FF7-436D-B9CF-58BF7E7F0800}">
      <dsp:nvSpPr>
        <dsp:cNvPr id="0" name=""/>
        <dsp:cNvSpPr/>
      </dsp:nvSpPr>
      <dsp:spPr>
        <a:xfrm>
          <a:off x="0" y="1334495"/>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4DEBF0-97FE-47C5-A9B3-4BF23B9EA780}">
      <dsp:nvSpPr>
        <dsp:cNvPr id="0" name=""/>
        <dsp:cNvSpPr/>
      </dsp:nvSpPr>
      <dsp:spPr>
        <a:xfrm>
          <a:off x="322439" y="1574326"/>
          <a:ext cx="586252" cy="586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81AEE0-B16C-4AFE-AEDB-0DCA79EB5896}">
      <dsp:nvSpPr>
        <dsp:cNvPr id="0" name=""/>
        <dsp:cNvSpPr/>
      </dsp:nvSpPr>
      <dsp:spPr>
        <a:xfrm>
          <a:off x="1231130" y="1334495"/>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90000"/>
            </a:lnSpc>
            <a:spcBef>
              <a:spcPct val="0"/>
            </a:spcBef>
            <a:spcAft>
              <a:spcPct val="35000"/>
            </a:spcAft>
            <a:buNone/>
          </a:pPr>
          <a:r>
            <a:rPr lang="en-US" sz="2200" kern="1200" baseline="0"/>
            <a:t>Ingredient Search</a:t>
          </a:r>
          <a:endParaRPr lang="en-US" sz="2200" kern="1200"/>
        </a:p>
      </dsp:txBody>
      <dsp:txXfrm>
        <a:off x="1231130" y="1334495"/>
        <a:ext cx="4949382" cy="1065914"/>
      </dsp:txXfrm>
    </dsp:sp>
    <dsp:sp modelId="{EAFF7360-F0E3-4513-94CA-E4520483D5F3}">
      <dsp:nvSpPr>
        <dsp:cNvPr id="0" name=""/>
        <dsp:cNvSpPr/>
      </dsp:nvSpPr>
      <dsp:spPr>
        <a:xfrm>
          <a:off x="0" y="2666888"/>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3AECD1-4792-4034-B2D6-CA791967F0DA}">
      <dsp:nvSpPr>
        <dsp:cNvPr id="0" name=""/>
        <dsp:cNvSpPr/>
      </dsp:nvSpPr>
      <dsp:spPr>
        <a:xfrm>
          <a:off x="322439" y="2906719"/>
          <a:ext cx="586252" cy="586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B1D9FF-29CA-4AC4-B242-7F199FF23AD1}">
      <dsp:nvSpPr>
        <dsp:cNvPr id="0" name=""/>
        <dsp:cNvSpPr/>
      </dsp:nvSpPr>
      <dsp:spPr>
        <a:xfrm>
          <a:off x="1231130" y="2666888"/>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90000"/>
            </a:lnSpc>
            <a:spcBef>
              <a:spcPct val="0"/>
            </a:spcBef>
            <a:spcAft>
              <a:spcPct val="35000"/>
            </a:spcAft>
            <a:buNone/>
          </a:pPr>
          <a:r>
            <a:rPr lang="en-US" sz="2200" kern="1200" baseline="0"/>
            <a:t>Saving Recipes</a:t>
          </a:r>
          <a:endParaRPr lang="en-US" sz="2200" kern="1200"/>
        </a:p>
      </dsp:txBody>
      <dsp:txXfrm>
        <a:off x="1231130" y="2666888"/>
        <a:ext cx="4949382" cy="1065914"/>
      </dsp:txXfrm>
    </dsp:sp>
    <dsp:sp modelId="{489D4ADF-1B5A-4D51-BFAB-90501484151C}">
      <dsp:nvSpPr>
        <dsp:cNvPr id="0" name=""/>
        <dsp:cNvSpPr/>
      </dsp:nvSpPr>
      <dsp:spPr>
        <a:xfrm>
          <a:off x="0" y="3999281"/>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081171-92CD-4B90-A8D9-B6DDD62FF83C}">
      <dsp:nvSpPr>
        <dsp:cNvPr id="0" name=""/>
        <dsp:cNvSpPr/>
      </dsp:nvSpPr>
      <dsp:spPr>
        <a:xfrm>
          <a:off x="322439" y="4239112"/>
          <a:ext cx="586252" cy="5862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4D9CCB-2D74-45D3-948F-D7301F1FF075}">
      <dsp:nvSpPr>
        <dsp:cNvPr id="0" name=""/>
        <dsp:cNvSpPr/>
      </dsp:nvSpPr>
      <dsp:spPr>
        <a:xfrm>
          <a:off x="1231130" y="3999281"/>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90000"/>
            </a:lnSpc>
            <a:spcBef>
              <a:spcPct val="0"/>
            </a:spcBef>
            <a:spcAft>
              <a:spcPct val="35000"/>
            </a:spcAft>
            <a:buNone/>
          </a:pPr>
          <a:r>
            <a:rPr lang="en-US" sz="2200" kern="1200" baseline="0"/>
            <a:t>Interactive Experience (Related Recipe Content)</a:t>
          </a:r>
          <a:endParaRPr lang="en-US" sz="2200" kern="1200"/>
        </a:p>
      </dsp:txBody>
      <dsp:txXfrm>
        <a:off x="1231130" y="3999281"/>
        <a:ext cx="4949382" cy="10659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94407-E042-42BD-B861-AD759FE1D593}">
      <dsp:nvSpPr>
        <dsp:cNvPr id="0" name=""/>
        <dsp:cNvSpPr/>
      </dsp:nvSpPr>
      <dsp:spPr>
        <a:xfrm>
          <a:off x="0" y="0"/>
          <a:ext cx="6180513"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265BF1-A9F3-45AB-BA32-8D88E47767FF}">
      <dsp:nvSpPr>
        <dsp:cNvPr id="0" name=""/>
        <dsp:cNvSpPr/>
      </dsp:nvSpPr>
      <dsp:spPr>
        <a:xfrm>
          <a:off x="0" y="0"/>
          <a:ext cx="6180513" cy="2533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latin typeface="Avenir Next LT Pro"/>
            </a:rPr>
            <a:t>MEPM</a:t>
          </a:r>
          <a:r>
            <a:rPr lang="en-US" sz="6500" kern="1200"/>
            <a:t> </a:t>
          </a:r>
          <a:r>
            <a:rPr lang="en-US" sz="6500" kern="1200">
              <a:latin typeface="Avenir Next LT Pro"/>
            </a:rPr>
            <a:t>Market</a:t>
          </a:r>
          <a:r>
            <a:rPr lang="en-US" sz="6500" kern="1200"/>
            <a:t> </a:t>
          </a:r>
          <a:r>
            <a:rPr lang="en-US" sz="6500" kern="1200">
              <a:latin typeface="Avenir Next LT Pro"/>
            </a:rPr>
            <a:t>Review</a:t>
          </a:r>
          <a:endParaRPr lang="en-US" sz="6500" kern="1200"/>
        </a:p>
      </dsp:txBody>
      <dsp:txXfrm>
        <a:off x="0" y="0"/>
        <a:ext cx="6180513" cy="2533649"/>
      </dsp:txXfrm>
    </dsp:sp>
    <dsp:sp modelId="{41D49784-29E4-4C47-91AF-42C65052E0C5}">
      <dsp:nvSpPr>
        <dsp:cNvPr id="0" name=""/>
        <dsp:cNvSpPr/>
      </dsp:nvSpPr>
      <dsp:spPr>
        <a:xfrm>
          <a:off x="0" y="2533649"/>
          <a:ext cx="6180513" cy="0"/>
        </a:xfrm>
        <a:prstGeom prst="line">
          <a:avLst/>
        </a:prstGeom>
        <a:solidFill>
          <a:schemeClr val="accent2">
            <a:hueOff val="1499229"/>
            <a:satOff val="-10137"/>
            <a:lumOff val="-2941"/>
            <a:alphaOff val="0"/>
          </a:schemeClr>
        </a:solidFill>
        <a:ln w="12700" cap="flat" cmpd="sng" algn="ctr">
          <a:solidFill>
            <a:schemeClr val="accent2">
              <a:hueOff val="1499229"/>
              <a:satOff val="-10137"/>
              <a:lumOff val="-294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2591BB-89B4-4B79-B301-D3C0D7A6C156}">
      <dsp:nvSpPr>
        <dsp:cNvPr id="0" name=""/>
        <dsp:cNvSpPr/>
      </dsp:nvSpPr>
      <dsp:spPr>
        <a:xfrm>
          <a:off x="0" y="2533649"/>
          <a:ext cx="6180513" cy="2533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US" sz="6500" kern="1200">
              <a:latin typeface="+mj-lt"/>
            </a:rPr>
            <a:t>Competitive Analysis</a:t>
          </a:r>
        </a:p>
      </dsp:txBody>
      <dsp:txXfrm>
        <a:off x="0" y="2533649"/>
        <a:ext cx="6180513" cy="25336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54E8B0-2F84-412B-81E8-7D17C99BF2EC}">
      <dsp:nvSpPr>
        <dsp:cNvPr id="0" name=""/>
        <dsp:cNvSpPr/>
      </dsp:nvSpPr>
      <dsp:spPr>
        <a:xfrm>
          <a:off x="0" y="2103"/>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83FEA-5285-43AF-AEBD-9A721F9FCD05}">
      <dsp:nvSpPr>
        <dsp:cNvPr id="0" name=""/>
        <dsp:cNvSpPr/>
      </dsp:nvSpPr>
      <dsp:spPr>
        <a:xfrm>
          <a:off x="322439" y="241933"/>
          <a:ext cx="586252" cy="58625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5A0810-FEEA-43F9-B53E-42FD9AFF417D}">
      <dsp:nvSpPr>
        <dsp:cNvPr id="0" name=""/>
        <dsp:cNvSpPr/>
      </dsp:nvSpPr>
      <dsp:spPr>
        <a:xfrm>
          <a:off x="1231130" y="2103"/>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100000"/>
            </a:lnSpc>
            <a:spcBef>
              <a:spcPct val="0"/>
            </a:spcBef>
            <a:spcAft>
              <a:spcPct val="35000"/>
            </a:spcAft>
            <a:buNone/>
          </a:pPr>
          <a:r>
            <a:rPr lang="en-US" sz="2200" kern="1200"/>
            <a:t>Ingredient Search</a:t>
          </a:r>
        </a:p>
      </dsp:txBody>
      <dsp:txXfrm>
        <a:off x="1231130" y="2103"/>
        <a:ext cx="4949382" cy="1065914"/>
      </dsp:txXfrm>
    </dsp:sp>
    <dsp:sp modelId="{984CBA15-D8A4-4899-BAA2-23855F73AA48}">
      <dsp:nvSpPr>
        <dsp:cNvPr id="0" name=""/>
        <dsp:cNvSpPr/>
      </dsp:nvSpPr>
      <dsp:spPr>
        <a:xfrm>
          <a:off x="0" y="1334495"/>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664A7B-B28B-4469-B885-7E62FE690301}">
      <dsp:nvSpPr>
        <dsp:cNvPr id="0" name=""/>
        <dsp:cNvSpPr/>
      </dsp:nvSpPr>
      <dsp:spPr>
        <a:xfrm>
          <a:off x="322439" y="1574326"/>
          <a:ext cx="586252" cy="586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7D8A08-22F9-423C-8D2D-6D663AE33A33}">
      <dsp:nvSpPr>
        <dsp:cNvPr id="0" name=""/>
        <dsp:cNvSpPr/>
      </dsp:nvSpPr>
      <dsp:spPr>
        <a:xfrm>
          <a:off x="1231130" y="1334495"/>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100000"/>
            </a:lnSpc>
            <a:spcBef>
              <a:spcPct val="0"/>
            </a:spcBef>
            <a:spcAft>
              <a:spcPct val="35000"/>
            </a:spcAft>
            <a:buNone/>
          </a:pPr>
          <a:r>
            <a:rPr lang="en-US" sz="2200" kern="1200"/>
            <a:t>Categories &amp; Filters</a:t>
          </a:r>
        </a:p>
      </dsp:txBody>
      <dsp:txXfrm>
        <a:off x="1231130" y="1334495"/>
        <a:ext cx="4949382" cy="1065914"/>
      </dsp:txXfrm>
    </dsp:sp>
    <dsp:sp modelId="{085D0C0B-3D3C-4060-98E3-60742800F930}">
      <dsp:nvSpPr>
        <dsp:cNvPr id="0" name=""/>
        <dsp:cNvSpPr/>
      </dsp:nvSpPr>
      <dsp:spPr>
        <a:xfrm>
          <a:off x="0" y="2666888"/>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4EB781-1288-4AE7-930B-B3A3D85D5DAA}">
      <dsp:nvSpPr>
        <dsp:cNvPr id="0" name=""/>
        <dsp:cNvSpPr/>
      </dsp:nvSpPr>
      <dsp:spPr>
        <a:xfrm>
          <a:off x="322439" y="2906719"/>
          <a:ext cx="586252" cy="58625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58B1E-B6B6-4D7E-92A2-F6A3A790C849}">
      <dsp:nvSpPr>
        <dsp:cNvPr id="0" name=""/>
        <dsp:cNvSpPr/>
      </dsp:nvSpPr>
      <dsp:spPr>
        <a:xfrm>
          <a:off x="1231130" y="2666888"/>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100000"/>
            </a:lnSpc>
            <a:spcBef>
              <a:spcPct val="0"/>
            </a:spcBef>
            <a:spcAft>
              <a:spcPct val="35000"/>
            </a:spcAft>
            <a:buNone/>
          </a:pPr>
          <a:r>
            <a:rPr lang="en-US" sz="2200" kern="1200"/>
            <a:t>Saving Recipes</a:t>
          </a:r>
        </a:p>
      </dsp:txBody>
      <dsp:txXfrm>
        <a:off x="1231130" y="2666888"/>
        <a:ext cx="4949382" cy="1065914"/>
      </dsp:txXfrm>
    </dsp:sp>
    <dsp:sp modelId="{AC6CE3B8-C004-497A-879E-53AF5161B7D3}">
      <dsp:nvSpPr>
        <dsp:cNvPr id="0" name=""/>
        <dsp:cNvSpPr/>
      </dsp:nvSpPr>
      <dsp:spPr>
        <a:xfrm>
          <a:off x="0" y="3999281"/>
          <a:ext cx="6180513" cy="10659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FF933C-1A96-46D0-8706-81161FC14795}">
      <dsp:nvSpPr>
        <dsp:cNvPr id="0" name=""/>
        <dsp:cNvSpPr/>
      </dsp:nvSpPr>
      <dsp:spPr>
        <a:xfrm>
          <a:off x="322439" y="4239112"/>
          <a:ext cx="586252" cy="5862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F1796A-4370-4FF9-A08D-8F56F24CC76E}">
      <dsp:nvSpPr>
        <dsp:cNvPr id="0" name=""/>
        <dsp:cNvSpPr/>
      </dsp:nvSpPr>
      <dsp:spPr>
        <a:xfrm>
          <a:off x="1231130" y="3999281"/>
          <a:ext cx="4949382" cy="10659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809" tIns="112809" rIns="112809" bIns="112809" numCol="1" spcCol="1270" anchor="ctr" anchorCtr="0">
          <a:noAutofit/>
        </a:bodyPr>
        <a:lstStyle/>
        <a:p>
          <a:pPr marL="0" lvl="0" indent="0" algn="l" defTabSz="977900">
            <a:lnSpc>
              <a:spcPct val="100000"/>
            </a:lnSpc>
            <a:spcBef>
              <a:spcPct val="0"/>
            </a:spcBef>
            <a:spcAft>
              <a:spcPct val="35000"/>
            </a:spcAft>
            <a:buNone/>
          </a:pPr>
          <a:r>
            <a:rPr lang="en-US" sz="2200" kern="1200"/>
            <a:t>Related Searches</a:t>
          </a:r>
        </a:p>
      </dsp:txBody>
      <dsp:txXfrm>
        <a:off x="1231130" y="3999281"/>
        <a:ext cx="4949382" cy="106591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BD5B6F-CE70-4B57-8473-6D2DC3320E64}" type="datetimeFigureOut">
              <a:rPr lang="en-US"/>
              <a:t>11/19/22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E37718-D8BF-4FA8-82E6-E21D015C3BD1}" type="slidenum">
              <a:rPr lang="en-US"/>
              <a:t>‹#›</a:t>
            </a:fld>
            <a:endParaRPr lang="en-US"/>
          </a:p>
        </p:txBody>
      </p:sp>
    </p:spTree>
    <p:extLst>
      <p:ext uri="{BB962C8B-B14F-4D97-AF65-F5344CB8AC3E}">
        <p14:creationId xmlns:p14="http://schemas.microsoft.com/office/powerpoint/2010/main" val="272854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harepoint/sites/cosmos/team/economy/_layouts/15/WopiFrame2.aspx?sourcedoc=%7BF37B4562-1AA1-4621-A03C-FD4124C95089%7D&amp;file=Why%20CPU%20Hours%20Not%20PN%20Hours.docx&amp;action=default&amp;DefaultItemOpen=1"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microsoft-my.sharepoint.com/personal/alecb/Blog/Lists/Posts/Post.aspx?List=143673cd%2D4980%2D46e1%2Da3cc%2Ddd61fe0e3a1d&amp;ID=15&amp;Web=edf261ab%2D584a%2D4053%2Db6d6%2Dae2fe9dd196c"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microsoft-my.sharepoint.com/:p:/p/t-merju/Eesf20zk6YFBlRpLhyC6SQMB-JcgDSZGw9A5LDaKHth3CA?e=mfNg7W"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microsoft-my.sharepoint.com/:p:/p/t-merju/Eesf20zk6YFBlRpLhyC6SQMB-JcgDSZGw9A5LDaKHth3CA?e=mfNg7W"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icrosoft-my.sharepoint.com/:p:/p/t-merju/Eesf20zk6YFBlRpLhyC6SQMB-JcgDSZGw9A5LDaKHth3CA?e=mfNg7W"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icrosoft-my.sharepoint.com/:p:/p/t-merju/Eesf20zk6YFBlRpLhyC6SQMB-JcgDSZGw9A5LDaKHth3CA?e=mfNg7W"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Freshness w/ similar cosmos resources</a:t>
            </a:r>
          </a:p>
        </p:txBody>
      </p:sp>
      <p:sp>
        <p:nvSpPr>
          <p:cNvPr id="4" name="Slide Number Placeholder 3"/>
          <p:cNvSpPr>
            <a:spLocks noGrp="1"/>
          </p:cNvSpPr>
          <p:nvPr>
            <p:ph type="sldNum" sz="quarter" idx="5"/>
          </p:nvPr>
        </p:nvSpPr>
        <p:spPr/>
        <p:txBody>
          <a:bodyPr/>
          <a:lstStyle/>
          <a:p>
            <a:fld id="{85E37718-D8BF-4FA8-82E6-E21D015C3BD1}" type="slidenum">
              <a:rPr lang="en-US"/>
              <a:t>6</a:t>
            </a:fld>
            <a:endParaRPr lang="en-US"/>
          </a:p>
        </p:txBody>
      </p:sp>
    </p:spTree>
    <p:extLst>
      <p:ext uri="{BB962C8B-B14F-4D97-AF65-F5344CB8AC3E}">
        <p14:creationId xmlns:p14="http://schemas.microsoft.com/office/powerpoint/2010/main" val="1513387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https://sharepoint/sites/cosmos/team/economy/_layouts/15/WopiFrame2.aspx?sourcedoc=%7BF37B4562-1AA1-4621-A03C-FD4124C95089%7D&amp;file=Why%20CPU%20Hours%20Not%20PN%20Hours.docx&amp;action=default&amp;DefaultItemOpen=1</a:t>
            </a:r>
          </a:p>
          <a:p>
            <a:r>
              <a:rPr lang="en-US">
                <a:hlinkClick r:id="rId4"/>
              </a:rPr>
              <a:t>https://microsoft-my.sharepoint.com/personal/alecb/Blog/Lists/Posts/Post.aspx?List=143673cd%2D4980%2D46e1%2Da3cc%2Ddd61fe0e3a1d&amp;ID=15&amp;Web=edf261ab%2D584a%2D4053%2Db6d6%2Dae2fe9dd196c</a:t>
            </a:r>
            <a:endParaRPr lang="en-US"/>
          </a:p>
        </p:txBody>
      </p:sp>
      <p:sp>
        <p:nvSpPr>
          <p:cNvPr id="4" name="Slide Number Placeholder 3"/>
          <p:cNvSpPr>
            <a:spLocks noGrp="1"/>
          </p:cNvSpPr>
          <p:nvPr>
            <p:ph type="sldNum" sz="quarter" idx="5"/>
          </p:nvPr>
        </p:nvSpPr>
        <p:spPr/>
        <p:txBody>
          <a:bodyPr/>
          <a:lstStyle/>
          <a:p>
            <a:fld id="{85E37718-D8BF-4FA8-82E6-E21D015C3BD1}" type="slidenum">
              <a:rPr lang="en-US"/>
              <a:t>24</a:t>
            </a:fld>
            <a:endParaRPr lang="en-US"/>
          </a:p>
        </p:txBody>
      </p:sp>
    </p:spTree>
    <p:extLst>
      <p:ext uri="{BB962C8B-B14F-4D97-AF65-F5344CB8AC3E}">
        <p14:creationId xmlns:p14="http://schemas.microsoft.com/office/powerpoint/2010/main" val="222117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Each year, approx 45 million Americans go on a diet</a:t>
            </a:r>
          </a:p>
          <a:p>
            <a:pPr marL="285750" indent="-285750">
              <a:lnSpc>
                <a:spcPct val="90000"/>
              </a:lnSpc>
              <a:spcBef>
                <a:spcPts val="1000"/>
              </a:spcBef>
              <a:buFont typeface="Arial,Sans-Serif"/>
              <a:buChar char="•"/>
            </a:pPr>
            <a:r>
              <a:rPr lang="en-US"/>
              <a:t>22.8 million Americans follow a vegetarian-inclined diet</a:t>
            </a:r>
          </a:p>
          <a:p>
            <a:pPr marL="285750" indent="-285750">
              <a:lnSpc>
                <a:spcPct val="90000"/>
              </a:lnSpc>
              <a:spcBef>
                <a:spcPts val="1000"/>
              </a:spcBef>
              <a:buFont typeface="Arial,Sans-Serif"/>
              <a:buChar char="•"/>
            </a:pPr>
            <a:r>
              <a:rPr lang="en-US"/>
              <a:t>7.3 million Americans follow a vegetarian-based diet</a:t>
            </a:r>
          </a:p>
          <a:p>
            <a:pPr marL="285750" indent="-285750">
              <a:lnSpc>
                <a:spcPct val="90000"/>
              </a:lnSpc>
              <a:spcBef>
                <a:spcPts val="1000"/>
              </a:spcBef>
              <a:buFont typeface="Arial,Sans-Serif"/>
              <a:buChar char="•"/>
            </a:pPr>
            <a:r>
              <a:rPr lang="en-US"/>
              <a:t>1 million Americans are vegan</a:t>
            </a:r>
          </a:p>
          <a:p>
            <a:pPr marL="285750" indent="-285750">
              <a:lnSpc>
                <a:spcPct val="90000"/>
              </a:lnSpc>
              <a:spcBef>
                <a:spcPts val="1000"/>
              </a:spcBef>
              <a:buFont typeface="Arial,Sans-Serif"/>
              <a:buChar char="•"/>
            </a:pPr>
            <a:r>
              <a:rPr lang="en-US"/>
              <a:t>In a Microsoft study, 15% participants said that diet filters were the most useful feature on their preferred site</a:t>
            </a:r>
          </a:p>
          <a:p>
            <a:pPr marL="285750" indent="-285750">
              <a:lnSpc>
                <a:spcPct val="90000"/>
              </a:lnSpc>
              <a:spcBef>
                <a:spcPts val="1000"/>
              </a:spcBef>
              <a:buFont typeface="Arial,Sans-Serif"/>
              <a:buChar char="•"/>
            </a:pPr>
            <a:r>
              <a:rPr lang="en-US"/>
              <a:t>Approx 32 million people in the US have food allergies</a:t>
            </a:r>
          </a:p>
          <a:p>
            <a:pPr marL="285750" indent="-285750">
              <a:lnSpc>
                <a:spcPct val="90000"/>
              </a:lnSpc>
              <a:spcBef>
                <a:spcPts val="1000"/>
              </a:spcBef>
              <a:buFont typeface="Arial,Sans-Serif"/>
              <a:buChar char="•"/>
            </a:pPr>
            <a:r>
              <a:rPr lang="en-US"/>
              <a:t>Food allergies on the rise</a:t>
            </a:r>
          </a:p>
          <a:p>
            <a:pPr marL="971550" lvl="1" indent="-285750">
              <a:lnSpc>
                <a:spcPct val="90000"/>
              </a:lnSpc>
              <a:spcBef>
                <a:spcPts val="500"/>
              </a:spcBef>
              <a:buFont typeface="Arial,Sans-Serif"/>
              <a:buChar char="•"/>
            </a:pPr>
            <a:r>
              <a:rPr lang="en-US"/>
              <a:t>childhood peanut or tree nut allergy appears to have more than tripled between 1997 and 2008</a:t>
            </a:r>
          </a:p>
          <a:p>
            <a:pPr marL="971550" lvl="1" indent="-285750">
              <a:lnSpc>
                <a:spcPct val="90000"/>
              </a:lnSpc>
              <a:spcBef>
                <a:spcPts val="500"/>
              </a:spcBef>
              <a:buFont typeface="Arial,Sans-Serif"/>
              <a:buChar char="•"/>
            </a:pPr>
            <a:r>
              <a:rPr lang="en-US"/>
              <a:t>between 1997-1999 and 2009- 2011, food allergy prevalence among children increased by 50%</a:t>
            </a:r>
          </a:p>
          <a:p>
            <a:pPr marL="285750" indent="-285750">
              <a:lnSpc>
                <a:spcPct val="90000"/>
              </a:lnSpc>
              <a:spcBef>
                <a:spcPts val="1000"/>
              </a:spcBef>
              <a:buFont typeface="Arial,Sans-Serif"/>
              <a:buChar char="•"/>
            </a:pPr>
            <a:r>
              <a:rPr lang="en-US"/>
              <a:t>In a Microsoft study, 10% participants found searching by ingredients to be the most useful feature on their preferred site</a:t>
            </a:r>
          </a:p>
          <a:p>
            <a:pPr marL="285750" indent="-285750">
              <a:lnSpc>
                <a:spcPct val="110000"/>
              </a:lnSpc>
              <a:spcBef>
                <a:spcPts val="1000"/>
              </a:spcBef>
              <a:buFont typeface="Arial,Sans-Serif"/>
              <a:buChar char="•"/>
            </a:pPr>
            <a:r>
              <a:rPr lang="en-US">
                <a:hlinkClick r:id="rId3"/>
              </a:rPr>
              <a:t>Competitive Analysis EN-US.pptx</a:t>
            </a:r>
            <a:endParaRPr lang="en-US"/>
          </a:p>
        </p:txBody>
      </p:sp>
      <p:sp>
        <p:nvSpPr>
          <p:cNvPr id="4" name="Slide Number Placeholder 3"/>
          <p:cNvSpPr>
            <a:spLocks noGrp="1"/>
          </p:cNvSpPr>
          <p:nvPr>
            <p:ph type="sldNum" sz="quarter" idx="5"/>
          </p:nvPr>
        </p:nvSpPr>
        <p:spPr/>
        <p:txBody>
          <a:bodyPr/>
          <a:lstStyle/>
          <a:p>
            <a:fld id="{85E37718-D8BF-4FA8-82E6-E21D015C3BD1}" type="slidenum">
              <a:rPr lang="en-US"/>
              <a:t>36</a:t>
            </a:fld>
            <a:endParaRPr lang="en-US"/>
          </a:p>
        </p:txBody>
      </p:sp>
    </p:spTree>
    <p:extLst>
      <p:ext uri="{BB962C8B-B14F-4D97-AF65-F5344CB8AC3E}">
        <p14:creationId xmlns:p14="http://schemas.microsoft.com/office/powerpoint/2010/main" val="18222618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Hehe it’s a tiramisu</a:t>
            </a:r>
          </a:p>
        </p:txBody>
      </p:sp>
      <p:sp>
        <p:nvSpPr>
          <p:cNvPr id="4" name="Slide Number Placeholder 3"/>
          <p:cNvSpPr>
            <a:spLocks noGrp="1"/>
          </p:cNvSpPr>
          <p:nvPr>
            <p:ph type="sldNum" sz="quarter" idx="5"/>
          </p:nvPr>
        </p:nvSpPr>
        <p:spPr/>
        <p:txBody>
          <a:bodyPr/>
          <a:lstStyle/>
          <a:p>
            <a:fld id="{85E37718-D8BF-4FA8-82E6-E21D015C3BD1}" type="slidenum">
              <a:rPr lang="en-US"/>
              <a:t>43</a:t>
            </a:fld>
            <a:endParaRPr lang="en-US"/>
          </a:p>
        </p:txBody>
      </p:sp>
    </p:spTree>
    <p:extLst>
      <p:ext uri="{BB962C8B-B14F-4D97-AF65-F5344CB8AC3E}">
        <p14:creationId xmlns:p14="http://schemas.microsoft.com/office/powerpoint/2010/main" val="204315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5E37718-D8BF-4FA8-82E6-E21D015C3BD1}" type="slidenum">
              <a:rPr lang="en-US" smtClean="0"/>
              <a:t>53</a:t>
            </a:fld>
            <a:endParaRPr lang="en-US"/>
          </a:p>
        </p:txBody>
      </p:sp>
    </p:spTree>
    <p:extLst>
      <p:ext uri="{BB962C8B-B14F-4D97-AF65-F5344CB8AC3E}">
        <p14:creationId xmlns:p14="http://schemas.microsoft.com/office/powerpoint/2010/main" val="3413076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Each year, approx 45 million Americans go on a diet</a:t>
            </a:r>
          </a:p>
          <a:p>
            <a:pPr marL="285750" indent="-285750">
              <a:lnSpc>
                <a:spcPct val="90000"/>
              </a:lnSpc>
              <a:spcBef>
                <a:spcPts val="1000"/>
              </a:spcBef>
              <a:buFont typeface="Arial,Sans-Serif"/>
              <a:buChar char="•"/>
            </a:pPr>
            <a:r>
              <a:rPr lang="en-US"/>
              <a:t>22.8 million Americans follow a vegetarian-inclined diet</a:t>
            </a:r>
          </a:p>
          <a:p>
            <a:pPr marL="285750" indent="-285750">
              <a:lnSpc>
                <a:spcPct val="90000"/>
              </a:lnSpc>
              <a:spcBef>
                <a:spcPts val="1000"/>
              </a:spcBef>
              <a:buFont typeface="Arial,Sans-Serif"/>
              <a:buChar char="•"/>
            </a:pPr>
            <a:r>
              <a:rPr lang="en-US"/>
              <a:t>7.3 million Americans follow a vegetarian-based diet</a:t>
            </a:r>
          </a:p>
          <a:p>
            <a:pPr marL="285750" indent="-285750">
              <a:lnSpc>
                <a:spcPct val="90000"/>
              </a:lnSpc>
              <a:spcBef>
                <a:spcPts val="1000"/>
              </a:spcBef>
              <a:buFont typeface="Arial,Sans-Serif"/>
              <a:buChar char="•"/>
            </a:pPr>
            <a:r>
              <a:rPr lang="en-US"/>
              <a:t>1 million Americans are vegan</a:t>
            </a:r>
          </a:p>
          <a:p>
            <a:pPr marL="285750" indent="-285750">
              <a:lnSpc>
                <a:spcPct val="90000"/>
              </a:lnSpc>
              <a:spcBef>
                <a:spcPts val="1000"/>
              </a:spcBef>
              <a:buFont typeface="Arial,Sans-Serif"/>
              <a:buChar char="•"/>
            </a:pPr>
            <a:r>
              <a:rPr lang="en-US"/>
              <a:t>In a Microsoft study, 15% participants said that diet filters were the most useful feature on their preferred site</a:t>
            </a:r>
          </a:p>
          <a:p>
            <a:pPr marL="285750" indent="-285750">
              <a:lnSpc>
                <a:spcPct val="90000"/>
              </a:lnSpc>
              <a:spcBef>
                <a:spcPts val="1000"/>
              </a:spcBef>
              <a:buFont typeface="Arial,Sans-Serif"/>
              <a:buChar char="•"/>
            </a:pPr>
            <a:r>
              <a:rPr lang="en-US"/>
              <a:t>Approx 32 million people in the US have food allergies</a:t>
            </a:r>
          </a:p>
          <a:p>
            <a:pPr marL="285750" indent="-285750">
              <a:lnSpc>
                <a:spcPct val="90000"/>
              </a:lnSpc>
              <a:spcBef>
                <a:spcPts val="1000"/>
              </a:spcBef>
              <a:buFont typeface="Arial,Sans-Serif"/>
              <a:buChar char="•"/>
            </a:pPr>
            <a:r>
              <a:rPr lang="en-US"/>
              <a:t>Food allergies on the rise</a:t>
            </a:r>
          </a:p>
          <a:p>
            <a:pPr marL="971550" lvl="1" indent="-285750">
              <a:lnSpc>
                <a:spcPct val="90000"/>
              </a:lnSpc>
              <a:spcBef>
                <a:spcPts val="500"/>
              </a:spcBef>
              <a:buFont typeface="Arial,Sans-Serif"/>
              <a:buChar char="•"/>
            </a:pPr>
            <a:r>
              <a:rPr lang="en-US"/>
              <a:t>childhood peanut or tree nut allergy appears to have more than tripled between 1997 and 2008</a:t>
            </a:r>
          </a:p>
          <a:p>
            <a:pPr marL="971550" lvl="1" indent="-285750">
              <a:lnSpc>
                <a:spcPct val="90000"/>
              </a:lnSpc>
              <a:spcBef>
                <a:spcPts val="500"/>
              </a:spcBef>
              <a:buFont typeface="Arial,Sans-Serif"/>
              <a:buChar char="•"/>
            </a:pPr>
            <a:r>
              <a:rPr lang="en-US"/>
              <a:t>between 1997-1999 and 2009- 2011, food allergy prevalence among children increased by 50%</a:t>
            </a:r>
          </a:p>
          <a:p>
            <a:pPr marL="285750" indent="-285750">
              <a:lnSpc>
                <a:spcPct val="90000"/>
              </a:lnSpc>
              <a:spcBef>
                <a:spcPts val="1000"/>
              </a:spcBef>
              <a:buFont typeface="Arial,Sans-Serif"/>
              <a:buChar char="•"/>
            </a:pPr>
            <a:r>
              <a:rPr lang="en-US"/>
              <a:t>In a Microsoft study, 10% participants found searching by ingredients to be the most useful feature on their preferred site</a:t>
            </a:r>
          </a:p>
          <a:p>
            <a:pPr marL="285750" indent="-285750">
              <a:lnSpc>
                <a:spcPct val="110000"/>
              </a:lnSpc>
              <a:spcBef>
                <a:spcPts val="1000"/>
              </a:spcBef>
              <a:buFont typeface="Arial,Sans-Serif"/>
              <a:buChar char="•"/>
            </a:pPr>
            <a:r>
              <a:rPr lang="en-US">
                <a:hlinkClick r:id="rId3"/>
              </a:rPr>
              <a:t>Competitive Analysis EN-US.pptx</a:t>
            </a:r>
            <a:endParaRPr lang="en-US"/>
          </a:p>
        </p:txBody>
      </p:sp>
      <p:sp>
        <p:nvSpPr>
          <p:cNvPr id="4" name="Slide Number Placeholder 3"/>
          <p:cNvSpPr>
            <a:spLocks noGrp="1"/>
          </p:cNvSpPr>
          <p:nvPr>
            <p:ph type="sldNum" sz="quarter" idx="5"/>
          </p:nvPr>
        </p:nvSpPr>
        <p:spPr/>
        <p:txBody>
          <a:bodyPr/>
          <a:lstStyle/>
          <a:p>
            <a:fld id="{85E37718-D8BF-4FA8-82E6-E21D015C3BD1}" type="slidenum">
              <a:rPr lang="en-US"/>
              <a:t>64</a:t>
            </a:fld>
            <a:endParaRPr lang="en-US"/>
          </a:p>
        </p:txBody>
      </p:sp>
    </p:spTree>
    <p:extLst>
      <p:ext uri="{BB962C8B-B14F-4D97-AF65-F5344CB8AC3E}">
        <p14:creationId xmlns:p14="http://schemas.microsoft.com/office/powerpoint/2010/main" val="1871557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Each year, approx 45 million Americans go on a diet</a:t>
            </a:r>
          </a:p>
          <a:p>
            <a:pPr marL="285750" indent="-285750">
              <a:lnSpc>
                <a:spcPct val="90000"/>
              </a:lnSpc>
              <a:spcBef>
                <a:spcPts val="1000"/>
              </a:spcBef>
              <a:buFont typeface="Arial,Sans-Serif"/>
              <a:buChar char="•"/>
            </a:pPr>
            <a:r>
              <a:rPr lang="en-US"/>
              <a:t>22.8 million Americans follow a vegetarian-inclined diet</a:t>
            </a:r>
          </a:p>
          <a:p>
            <a:pPr marL="285750" indent="-285750">
              <a:lnSpc>
                <a:spcPct val="90000"/>
              </a:lnSpc>
              <a:spcBef>
                <a:spcPts val="1000"/>
              </a:spcBef>
              <a:buFont typeface="Arial,Sans-Serif"/>
              <a:buChar char="•"/>
            </a:pPr>
            <a:r>
              <a:rPr lang="en-US"/>
              <a:t>7.3 million Americans follow a vegetarian-based diet</a:t>
            </a:r>
          </a:p>
          <a:p>
            <a:pPr marL="285750" indent="-285750">
              <a:lnSpc>
                <a:spcPct val="90000"/>
              </a:lnSpc>
              <a:spcBef>
                <a:spcPts val="1000"/>
              </a:spcBef>
              <a:buFont typeface="Arial,Sans-Serif"/>
              <a:buChar char="•"/>
            </a:pPr>
            <a:r>
              <a:rPr lang="en-US"/>
              <a:t>1 million Americans are vegan</a:t>
            </a:r>
          </a:p>
          <a:p>
            <a:pPr marL="285750" indent="-285750">
              <a:lnSpc>
                <a:spcPct val="90000"/>
              </a:lnSpc>
              <a:spcBef>
                <a:spcPts val="1000"/>
              </a:spcBef>
              <a:buFont typeface="Arial,Sans-Serif"/>
              <a:buChar char="•"/>
            </a:pPr>
            <a:r>
              <a:rPr lang="en-US"/>
              <a:t>In a Microsoft study, 15% participants said that diet filters were the most useful feature on their preferred site</a:t>
            </a:r>
          </a:p>
          <a:p>
            <a:pPr marL="285750" indent="-285750">
              <a:lnSpc>
                <a:spcPct val="90000"/>
              </a:lnSpc>
              <a:spcBef>
                <a:spcPts val="1000"/>
              </a:spcBef>
              <a:buFont typeface="Arial,Sans-Serif"/>
              <a:buChar char="•"/>
            </a:pPr>
            <a:r>
              <a:rPr lang="en-US"/>
              <a:t>Approx 32 million people in the US have food allergies</a:t>
            </a:r>
          </a:p>
          <a:p>
            <a:pPr marL="285750" indent="-285750">
              <a:lnSpc>
                <a:spcPct val="90000"/>
              </a:lnSpc>
              <a:spcBef>
                <a:spcPts val="1000"/>
              </a:spcBef>
              <a:buFont typeface="Arial,Sans-Serif"/>
              <a:buChar char="•"/>
            </a:pPr>
            <a:r>
              <a:rPr lang="en-US"/>
              <a:t>Food allergies on the rise</a:t>
            </a:r>
          </a:p>
          <a:p>
            <a:pPr marL="971550" lvl="1" indent="-285750">
              <a:lnSpc>
                <a:spcPct val="90000"/>
              </a:lnSpc>
              <a:spcBef>
                <a:spcPts val="500"/>
              </a:spcBef>
              <a:buFont typeface="Arial,Sans-Serif"/>
              <a:buChar char="•"/>
            </a:pPr>
            <a:r>
              <a:rPr lang="en-US"/>
              <a:t>childhood peanut or tree nut allergy appears to have more than tripled between 1997 and 2008</a:t>
            </a:r>
          </a:p>
          <a:p>
            <a:pPr marL="971550" lvl="1" indent="-285750">
              <a:lnSpc>
                <a:spcPct val="90000"/>
              </a:lnSpc>
              <a:spcBef>
                <a:spcPts val="500"/>
              </a:spcBef>
              <a:buFont typeface="Arial,Sans-Serif"/>
              <a:buChar char="•"/>
            </a:pPr>
            <a:r>
              <a:rPr lang="en-US"/>
              <a:t>between 1997-1999 and 2009- 2011, food allergy prevalence among children increased by 50%</a:t>
            </a:r>
          </a:p>
          <a:p>
            <a:pPr marL="285750" indent="-285750">
              <a:lnSpc>
                <a:spcPct val="90000"/>
              </a:lnSpc>
              <a:spcBef>
                <a:spcPts val="1000"/>
              </a:spcBef>
              <a:buFont typeface="Arial,Sans-Serif"/>
              <a:buChar char="•"/>
            </a:pPr>
            <a:r>
              <a:rPr lang="en-US"/>
              <a:t>In a Microsoft study, 10% participants found searching by ingredients to be the most useful feature on their preferred site</a:t>
            </a:r>
          </a:p>
          <a:p>
            <a:pPr marL="285750" indent="-285750">
              <a:lnSpc>
                <a:spcPct val="110000"/>
              </a:lnSpc>
              <a:spcBef>
                <a:spcPts val="1000"/>
              </a:spcBef>
              <a:buFont typeface="Arial,Sans-Serif"/>
              <a:buChar char="•"/>
            </a:pPr>
            <a:r>
              <a:rPr lang="en-US">
                <a:hlinkClick r:id="rId3"/>
              </a:rPr>
              <a:t>Competitive Analysis EN-US.pptx</a:t>
            </a:r>
            <a:endParaRPr lang="en-US"/>
          </a:p>
        </p:txBody>
      </p:sp>
      <p:sp>
        <p:nvSpPr>
          <p:cNvPr id="4" name="Slide Number Placeholder 3"/>
          <p:cNvSpPr>
            <a:spLocks noGrp="1"/>
          </p:cNvSpPr>
          <p:nvPr>
            <p:ph type="sldNum" sz="quarter" idx="5"/>
          </p:nvPr>
        </p:nvSpPr>
        <p:spPr/>
        <p:txBody>
          <a:bodyPr/>
          <a:lstStyle/>
          <a:p>
            <a:fld id="{85E37718-D8BF-4FA8-82E6-E21D015C3BD1}" type="slidenum">
              <a:rPr lang="en-US"/>
              <a:t>73</a:t>
            </a:fld>
            <a:endParaRPr lang="en-US"/>
          </a:p>
        </p:txBody>
      </p:sp>
    </p:spTree>
    <p:extLst>
      <p:ext uri="{BB962C8B-B14F-4D97-AF65-F5344CB8AC3E}">
        <p14:creationId xmlns:p14="http://schemas.microsoft.com/office/powerpoint/2010/main" val="19613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Sans-Serif"/>
              <a:buChar char="•"/>
            </a:pPr>
            <a:r>
              <a:rPr lang="en-US"/>
              <a:t>Each year, approx 45 million Americans go on a diet</a:t>
            </a:r>
          </a:p>
          <a:p>
            <a:pPr marL="285750" indent="-285750">
              <a:lnSpc>
                <a:spcPct val="90000"/>
              </a:lnSpc>
              <a:spcBef>
                <a:spcPts val="1000"/>
              </a:spcBef>
              <a:buFont typeface="Arial,Sans-Serif"/>
              <a:buChar char="•"/>
            </a:pPr>
            <a:r>
              <a:rPr lang="en-US"/>
              <a:t>22.8 million Americans follow a vegetarian-inclined diet</a:t>
            </a:r>
          </a:p>
          <a:p>
            <a:pPr marL="285750" indent="-285750">
              <a:lnSpc>
                <a:spcPct val="90000"/>
              </a:lnSpc>
              <a:spcBef>
                <a:spcPts val="1000"/>
              </a:spcBef>
              <a:buFont typeface="Arial,Sans-Serif"/>
              <a:buChar char="•"/>
            </a:pPr>
            <a:r>
              <a:rPr lang="en-US"/>
              <a:t>7.3 million Americans follow a vegetarian-based diet</a:t>
            </a:r>
          </a:p>
          <a:p>
            <a:pPr marL="285750" indent="-285750">
              <a:lnSpc>
                <a:spcPct val="90000"/>
              </a:lnSpc>
              <a:spcBef>
                <a:spcPts val="1000"/>
              </a:spcBef>
              <a:buFont typeface="Arial,Sans-Serif"/>
              <a:buChar char="•"/>
            </a:pPr>
            <a:r>
              <a:rPr lang="en-US"/>
              <a:t>1 million Americans are vegan</a:t>
            </a:r>
          </a:p>
          <a:p>
            <a:pPr marL="285750" indent="-285750">
              <a:lnSpc>
                <a:spcPct val="90000"/>
              </a:lnSpc>
              <a:spcBef>
                <a:spcPts val="1000"/>
              </a:spcBef>
              <a:buFont typeface="Arial,Sans-Serif"/>
              <a:buChar char="•"/>
            </a:pPr>
            <a:r>
              <a:rPr lang="en-US"/>
              <a:t>In a Microsoft study, 15% participants said that diet filters were the most useful feature on their preferred site</a:t>
            </a:r>
          </a:p>
          <a:p>
            <a:pPr marL="285750" indent="-285750">
              <a:lnSpc>
                <a:spcPct val="90000"/>
              </a:lnSpc>
              <a:spcBef>
                <a:spcPts val="1000"/>
              </a:spcBef>
              <a:buFont typeface="Arial,Sans-Serif"/>
              <a:buChar char="•"/>
            </a:pPr>
            <a:r>
              <a:rPr lang="en-US"/>
              <a:t>Approx 32 million people in the US have food allergies</a:t>
            </a:r>
          </a:p>
          <a:p>
            <a:pPr marL="285750" indent="-285750">
              <a:lnSpc>
                <a:spcPct val="90000"/>
              </a:lnSpc>
              <a:spcBef>
                <a:spcPts val="1000"/>
              </a:spcBef>
              <a:buFont typeface="Arial,Sans-Serif"/>
              <a:buChar char="•"/>
            </a:pPr>
            <a:r>
              <a:rPr lang="en-US"/>
              <a:t>Food allergies on the rise</a:t>
            </a:r>
          </a:p>
          <a:p>
            <a:pPr marL="971550" lvl="1" indent="-285750">
              <a:lnSpc>
                <a:spcPct val="90000"/>
              </a:lnSpc>
              <a:spcBef>
                <a:spcPts val="500"/>
              </a:spcBef>
              <a:buFont typeface="Arial,Sans-Serif"/>
              <a:buChar char="•"/>
            </a:pPr>
            <a:r>
              <a:rPr lang="en-US"/>
              <a:t>childhood peanut or tree nut allergy appears to have more than tripled between 1997 and 2008</a:t>
            </a:r>
          </a:p>
          <a:p>
            <a:pPr marL="971550" lvl="1" indent="-285750">
              <a:lnSpc>
                <a:spcPct val="90000"/>
              </a:lnSpc>
              <a:spcBef>
                <a:spcPts val="500"/>
              </a:spcBef>
              <a:buFont typeface="Arial,Sans-Serif"/>
              <a:buChar char="•"/>
            </a:pPr>
            <a:r>
              <a:rPr lang="en-US"/>
              <a:t>between 1997-1999 and 2009- 2011, food allergy prevalence among children increased by 50%</a:t>
            </a:r>
          </a:p>
          <a:p>
            <a:pPr marL="285750" indent="-285750">
              <a:lnSpc>
                <a:spcPct val="90000"/>
              </a:lnSpc>
              <a:spcBef>
                <a:spcPts val="1000"/>
              </a:spcBef>
              <a:buFont typeface="Arial,Sans-Serif"/>
              <a:buChar char="•"/>
            </a:pPr>
            <a:r>
              <a:rPr lang="en-US"/>
              <a:t>In a Microsoft study, 10% participants found searching by ingredients to be the most useful feature on their preferred site</a:t>
            </a:r>
          </a:p>
          <a:p>
            <a:pPr marL="285750" indent="-285750">
              <a:lnSpc>
                <a:spcPct val="110000"/>
              </a:lnSpc>
              <a:spcBef>
                <a:spcPts val="1000"/>
              </a:spcBef>
              <a:buFont typeface="Arial,Sans-Serif"/>
              <a:buChar char="•"/>
            </a:pPr>
            <a:r>
              <a:rPr lang="en-US">
                <a:hlinkClick r:id="rId3"/>
              </a:rPr>
              <a:t>Competitive Analysis EN-US.pptx</a:t>
            </a:r>
            <a:endParaRPr lang="en-US"/>
          </a:p>
        </p:txBody>
      </p:sp>
      <p:sp>
        <p:nvSpPr>
          <p:cNvPr id="4" name="Slide Number Placeholder 3"/>
          <p:cNvSpPr>
            <a:spLocks noGrp="1"/>
          </p:cNvSpPr>
          <p:nvPr>
            <p:ph type="sldNum" sz="quarter" idx="5"/>
          </p:nvPr>
        </p:nvSpPr>
        <p:spPr/>
        <p:txBody>
          <a:bodyPr/>
          <a:lstStyle/>
          <a:p>
            <a:fld id="{85E37718-D8BF-4FA8-82E6-E21D015C3BD1}" type="slidenum">
              <a:rPr lang="en-US"/>
              <a:t>75</a:t>
            </a:fld>
            <a:endParaRPr lang="en-US"/>
          </a:p>
        </p:txBody>
      </p:sp>
    </p:spTree>
    <p:extLst>
      <p:ext uri="{BB962C8B-B14F-4D97-AF65-F5344CB8AC3E}">
        <p14:creationId xmlns:p14="http://schemas.microsoft.com/office/powerpoint/2010/main" val="1704700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551120-B6FA-48D4-94D1-88AFAA5745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8E1453-D9F1-467B-BC8C-44A1C243F40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91425-9667-4303-B26F-4016F2276BC1}"/>
              </a:ext>
            </a:extLst>
          </p:cNvPr>
          <p:cNvSpPr>
            <a:spLocks noGrp="1"/>
          </p:cNvSpPr>
          <p:nvPr>
            <p:ph type="ctrTitle"/>
          </p:nvPr>
        </p:nvSpPr>
        <p:spPr>
          <a:xfrm>
            <a:off x="649044" y="753035"/>
            <a:ext cx="10552356" cy="3560781"/>
          </a:xfrm>
        </p:spPr>
        <p:txBody>
          <a:bodyPr anchor="t">
            <a:normAutofit/>
          </a:bodyPr>
          <a:lstStyle>
            <a:lvl1pPr algn="l">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07FECECC-891B-4BA1-871B-09811B26BD65}"/>
              </a:ext>
            </a:extLst>
          </p:cNvPr>
          <p:cNvSpPr>
            <a:spLocks noGrp="1"/>
          </p:cNvSpPr>
          <p:nvPr>
            <p:ph type="subTitle" idx="1"/>
          </p:nvPr>
        </p:nvSpPr>
        <p:spPr>
          <a:xfrm>
            <a:off x="649045" y="4313816"/>
            <a:ext cx="10552356" cy="1280160"/>
          </a:xfrm>
          <a:prstGeom prst="rect">
            <a:avLst/>
          </a:prstGeom>
        </p:spPr>
        <p:txBody>
          <a:bodyPr anchor="b">
            <a:normAutofit/>
          </a:bodyPr>
          <a:lstStyle>
            <a:lvl1pPr marL="0" indent="0" algn="l">
              <a:lnSpc>
                <a:spcPct val="100000"/>
              </a:lnSpc>
              <a:buNone/>
              <a:defRPr sz="28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52C78E-C8FF-4034-A16A-043EC9CE8140}"/>
              </a:ext>
            </a:extLst>
          </p:cNvPr>
          <p:cNvSpPr>
            <a:spLocks noGrp="1"/>
          </p:cNvSpPr>
          <p:nvPr>
            <p:ph type="dt" sz="half" idx="10"/>
          </p:nvPr>
        </p:nvSpPr>
        <p:spPr>
          <a:xfrm>
            <a:off x="8579224" y="6356350"/>
            <a:ext cx="2721684" cy="365125"/>
          </a:xfrm>
        </p:spPr>
        <p:txBody>
          <a:bodyPr/>
          <a:lstStyle>
            <a:lvl1pPr algn="r">
              <a:defRPr>
                <a:solidFill>
                  <a:schemeClr val="bg1"/>
                </a:solidFill>
              </a:defRPr>
            </a:lvl1p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33985BCC-41EC-42C0-A2C4-97B2548F38D7}"/>
              </a:ext>
            </a:extLst>
          </p:cNvPr>
          <p:cNvSpPr>
            <a:spLocks noGrp="1"/>
          </p:cNvSpPr>
          <p:nvPr>
            <p:ph type="ftr" sz="quarter" idx="11"/>
          </p:nvPr>
        </p:nvSpPr>
        <p:spPr>
          <a:xfrm>
            <a:off x="328108" y="6356350"/>
            <a:ext cx="4937760" cy="365125"/>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E8CF314-00B7-406F-9FCD-26DBB28696DE}"/>
              </a:ext>
            </a:extLst>
          </p:cNvPr>
          <p:cNvSpPr>
            <a:spLocks noGrp="1"/>
          </p:cNvSpPr>
          <p:nvPr>
            <p:ph type="sldNum" sz="quarter" idx="12"/>
          </p:nvPr>
        </p:nvSpPr>
        <p:spPr>
          <a:xfrm>
            <a:off x="11300908" y="6356350"/>
            <a:ext cx="742278" cy="365125"/>
          </a:xfrm>
        </p:spPr>
        <p:txBody>
          <a:bodyPr/>
          <a:lstStyle>
            <a:lvl1pPr>
              <a:defRPr>
                <a:solidFill>
                  <a:schemeClr val="bg1"/>
                </a:solidFill>
              </a:defRPr>
            </a:lvl1pPr>
          </a:lstStyle>
          <a:p>
            <a:fld id="{54100DE2-DFB7-44AC-B007-82E084798CAB}" type="slidenum">
              <a:rPr lang="en-US" smtClean="0"/>
              <a:t>‹#›</a:t>
            </a:fld>
            <a:endParaRPr lang="en-US"/>
          </a:p>
        </p:txBody>
      </p:sp>
    </p:spTree>
    <p:extLst>
      <p:ext uri="{BB962C8B-B14F-4D97-AF65-F5344CB8AC3E}">
        <p14:creationId xmlns:p14="http://schemas.microsoft.com/office/powerpoint/2010/main" val="1829664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3357-EB62-4D4C-96A9-7FC5FC9EE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E457B8-E614-42B4-B671-4ED0B2A34A55}"/>
              </a:ext>
            </a:extLst>
          </p:cNvPr>
          <p:cNvSpPr>
            <a:spLocks noGrp="1"/>
          </p:cNvSpPr>
          <p:nvPr>
            <p:ph type="body" orient="vert" idx="1"/>
          </p:nvPr>
        </p:nvSpPr>
        <p:spPr>
          <a:xfrm>
            <a:off x="990600" y="1984785"/>
            <a:ext cx="10210800" cy="419217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B750E-3C7B-4C12-B331-B6BACF86045A}"/>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B941F368-061F-4BEB-A761-F25C4A554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D4CA-7731-429F-8F87-55704A7724DF}"/>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8045500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CAE055-7FD5-4054-991D-4F5FF68622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8A033E-256C-4144-AC88-22985F5B475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1645F-DA62-404C-A7D1-2A89C11DD0FA}"/>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FE499487-5906-46E0-B7F4-E338FBD7B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777A8-3088-4A41-B26F-C3E3E13085CF}"/>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1033271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551120-B6FA-48D4-94D1-88AFAA5745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D8E1453-D9F1-467B-BC8C-44A1C243F40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F91425-9667-4303-B26F-4016F2276BC1}"/>
              </a:ext>
            </a:extLst>
          </p:cNvPr>
          <p:cNvSpPr>
            <a:spLocks noGrp="1"/>
          </p:cNvSpPr>
          <p:nvPr>
            <p:ph type="ctrTitle"/>
          </p:nvPr>
        </p:nvSpPr>
        <p:spPr>
          <a:xfrm>
            <a:off x="649044" y="753035"/>
            <a:ext cx="10552356" cy="3560781"/>
          </a:xfrm>
        </p:spPr>
        <p:txBody>
          <a:bodyPr anchor="t">
            <a:normAutofit/>
          </a:bodyPr>
          <a:lstStyle>
            <a:lvl1pPr algn="l">
              <a:defRPr sz="8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07FECECC-891B-4BA1-871B-09811B26BD65}"/>
              </a:ext>
            </a:extLst>
          </p:cNvPr>
          <p:cNvSpPr>
            <a:spLocks noGrp="1"/>
          </p:cNvSpPr>
          <p:nvPr>
            <p:ph type="subTitle" idx="1"/>
          </p:nvPr>
        </p:nvSpPr>
        <p:spPr>
          <a:xfrm>
            <a:off x="649045" y="4313816"/>
            <a:ext cx="10552356" cy="1280160"/>
          </a:xfrm>
          <a:prstGeom prst="rect">
            <a:avLst/>
          </a:prstGeom>
        </p:spPr>
        <p:txBody>
          <a:bodyPr anchor="b">
            <a:normAutofit/>
          </a:bodyPr>
          <a:lstStyle>
            <a:lvl1pPr marL="0" indent="0" algn="l">
              <a:lnSpc>
                <a:spcPct val="100000"/>
              </a:lnSpc>
              <a:buNone/>
              <a:defRPr sz="2800" b="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52C78E-C8FF-4034-A16A-043EC9CE8140}"/>
              </a:ext>
            </a:extLst>
          </p:cNvPr>
          <p:cNvSpPr>
            <a:spLocks noGrp="1"/>
          </p:cNvSpPr>
          <p:nvPr>
            <p:ph type="dt" sz="half" idx="10"/>
          </p:nvPr>
        </p:nvSpPr>
        <p:spPr>
          <a:xfrm>
            <a:off x="8579224" y="6356350"/>
            <a:ext cx="2721684" cy="365125"/>
          </a:xfrm>
        </p:spPr>
        <p:txBody>
          <a:bodyPr/>
          <a:lstStyle>
            <a:lvl1pPr algn="r">
              <a:defRPr>
                <a:solidFill>
                  <a:schemeClr val="bg1"/>
                </a:solidFill>
              </a:defRPr>
            </a:lvl1p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33985BCC-41EC-42C0-A2C4-97B2548F38D7}"/>
              </a:ext>
            </a:extLst>
          </p:cNvPr>
          <p:cNvSpPr>
            <a:spLocks noGrp="1"/>
          </p:cNvSpPr>
          <p:nvPr>
            <p:ph type="ftr" sz="quarter" idx="11"/>
          </p:nvPr>
        </p:nvSpPr>
        <p:spPr>
          <a:xfrm>
            <a:off x="328108" y="6356350"/>
            <a:ext cx="4937760" cy="365125"/>
          </a:xfrm>
        </p:spPr>
        <p:txBody>
          <a:bodyPr/>
          <a:lstStyle>
            <a:lvl1pPr algn="l">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DE8CF314-00B7-406F-9FCD-26DBB28696DE}"/>
              </a:ext>
            </a:extLst>
          </p:cNvPr>
          <p:cNvSpPr>
            <a:spLocks noGrp="1"/>
          </p:cNvSpPr>
          <p:nvPr>
            <p:ph type="sldNum" sz="quarter" idx="12"/>
          </p:nvPr>
        </p:nvSpPr>
        <p:spPr>
          <a:xfrm>
            <a:off x="11300908" y="6356350"/>
            <a:ext cx="742278" cy="365125"/>
          </a:xfrm>
        </p:spPr>
        <p:txBody>
          <a:bodyPr/>
          <a:lstStyle>
            <a:lvl1pPr>
              <a:defRPr>
                <a:solidFill>
                  <a:schemeClr val="bg1"/>
                </a:solidFill>
              </a:defRPr>
            </a:lvl1pPr>
          </a:lstStyle>
          <a:p>
            <a:fld id="{54100DE2-DFB7-44AC-B007-82E084798CAB}" type="slidenum">
              <a:rPr lang="en-US" smtClean="0"/>
              <a:t>‹#›</a:t>
            </a:fld>
            <a:endParaRPr lang="en-US"/>
          </a:p>
        </p:txBody>
      </p:sp>
    </p:spTree>
    <p:extLst>
      <p:ext uri="{BB962C8B-B14F-4D97-AF65-F5344CB8AC3E}">
        <p14:creationId xmlns:p14="http://schemas.microsoft.com/office/powerpoint/2010/main" val="13597878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1D95-DD92-4C49-8FD3-409267F48C24}"/>
              </a:ext>
            </a:extLst>
          </p:cNvPr>
          <p:cNvSpPr>
            <a:spLocks noGrp="1"/>
          </p:cNvSpPr>
          <p:nvPr>
            <p:ph type="title"/>
          </p:nvPr>
        </p:nvSpPr>
        <p:spPr>
          <a:xfrm>
            <a:off x="651164" y="365124"/>
            <a:ext cx="10550236" cy="1501327"/>
          </a:xfrm>
        </p:spPr>
        <p:txBody>
          <a:bodyPr>
            <a:normAutofit/>
          </a:bodyPr>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7E0A8B37-FD7B-4FED-88E9-8D2967ECE96B}"/>
              </a:ext>
            </a:extLst>
          </p:cNvPr>
          <p:cNvSpPr>
            <a:spLocks noGrp="1"/>
          </p:cNvSpPr>
          <p:nvPr>
            <p:ph idx="1"/>
          </p:nvPr>
        </p:nvSpPr>
        <p:spPr>
          <a:xfrm>
            <a:off x="651164" y="1984785"/>
            <a:ext cx="10550236" cy="4192177"/>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A7E46-A911-4B85-B09A-73B5034854E3}"/>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4AC8EBC1-AB71-48E8-8A3D-592B1E19B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E0265-72B9-4A08-A979-B5FAD8880AB3}"/>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1484444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5AB9-B290-44C2-87F2-45A7BAB0FCFE}"/>
              </a:ext>
            </a:extLst>
          </p:cNvPr>
          <p:cNvSpPr>
            <a:spLocks noGrp="1"/>
          </p:cNvSpPr>
          <p:nvPr>
            <p:ph type="title"/>
          </p:nvPr>
        </p:nvSpPr>
        <p:spPr>
          <a:xfrm>
            <a:off x="649044" y="1709738"/>
            <a:ext cx="10552356"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29FDDA-5BF8-4297-BFA1-10E8892F0455}"/>
              </a:ext>
            </a:extLst>
          </p:cNvPr>
          <p:cNvSpPr>
            <a:spLocks noGrp="1"/>
          </p:cNvSpPr>
          <p:nvPr>
            <p:ph type="body" idx="1"/>
          </p:nvPr>
        </p:nvSpPr>
        <p:spPr>
          <a:xfrm>
            <a:off x="649044" y="4589463"/>
            <a:ext cx="10552356" cy="135413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18E1D1-F0EE-4757-8832-8AC4FD218E5B}"/>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3614D8FF-C8B9-4F3C-8D01-A5A6E5B5D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B25A2-086C-4A58-A17B-59DDFC64A668}"/>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7782463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86D9-C01E-46ED-B61A-F0BF862914E0}"/>
              </a:ext>
            </a:extLst>
          </p:cNvPr>
          <p:cNvSpPr>
            <a:spLocks noGrp="1"/>
          </p:cNvSpPr>
          <p:nvPr>
            <p:ph type="title"/>
          </p:nvPr>
        </p:nvSpPr>
        <p:spPr>
          <a:xfrm>
            <a:off x="651164" y="365124"/>
            <a:ext cx="10550236" cy="150132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DE15A5-6F01-423B-8623-C7E5502DCE5B}"/>
              </a:ext>
            </a:extLst>
          </p:cNvPr>
          <p:cNvSpPr>
            <a:spLocks noGrp="1"/>
          </p:cNvSpPr>
          <p:nvPr>
            <p:ph sz="half" idx="1"/>
          </p:nvPr>
        </p:nvSpPr>
        <p:spPr>
          <a:xfrm>
            <a:off x="651163" y="2033587"/>
            <a:ext cx="5167745" cy="41433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07E6C0-F39C-48B7-8E38-EFDB870BEB10}"/>
              </a:ext>
            </a:extLst>
          </p:cNvPr>
          <p:cNvSpPr>
            <a:spLocks noGrp="1"/>
          </p:cNvSpPr>
          <p:nvPr>
            <p:ph sz="half" idx="2"/>
          </p:nvPr>
        </p:nvSpPr>
        <p:spPr>
          <a:xfrm>
            <a:off x="6192981" y="2033587"/>
            <a:ext cx="5008417" cy="41433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DAEF7B-E35B-43C5-8E92-8CAE83A0B671}"/>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6" name="Footer Placeholder 5">
            <a:extLst>
              <a:ext uri="{FF2B5EF4-FFF2-40B4-BE49-F238E27FC236}">
                <a16:creationId xmlns:a16="http://schemas.microsoft.com/office/drawing/2014/main" id="{178F0537-6815-42BD-89F4-EA2895C47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B68D14-2FBC-4F50-8921-4744D594A1AD}"/>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436844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A33D-F167-4F19-8071-E462A9D2D4C9}"/>
              </a:ext>
            </a:extLst>
          </p:cNvPr>
          <p:cNvSpPr>
            <a:spLocks noGrp="1"/>
          </p:cNvSpPr>
          <p:nvPr>
            <p:ph type="title"/>
          </p:nvPr>
        </p:nvSpPr>
        <p:spPr>
          <a:xfrm>
            <a:off x="609600" y="365125"/>
            <a:ext cx="105918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C35AFB-4AC2-4CF5-AE1D-A0D8AAA160FC}"/>
              </a:ext>
            </a:extLst>
          </p:cNvPr>
          <p:cNvSpPr>
            <a:spLocks noGrp="1"/>
          </p:cNvSpPr>
          <p:nvPr>
            <p:ph type="body" idx="1"/>
          </p:nvPr>
        </p:nvSpPr>
        <p:spPr>
          <a:xfrm>
            <a:off x="665018" y="1681163"/>
            <a:ext cx="5083175"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074028-C1DD-4401-A121-5E0D47D77CC4}"/>
              </a:ext>
            </a:extLst>
          </p:cNvPr>
          <p:cNvSpPr>
            <a:spLocks noGrp="1"/>
          </p:cNvSpPr>
          <p:nvPr>
            <p:ph sz="half" idx="2"/>
          </p:nvPr>
        </p:nvSpPr>
        <p:spPr>
          <a:xfrm>
            <a:off x="665018" y="2505075"/>
            <a:ext cx="5083175"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0EFDB-92AC-4FF8-AD03-64778B0C7184}"/>
              </a:ext>
            </a:extLst>
          </p:cNvPr>
          <p:cNvSpPr>
            <a:spLocks noGrp="1"/>
          </p:cNvSpPr>
          <p:nvPr>
            <p:ph type="body" sz="quarter" idx="3"/>
          </p:nvPr>
        </p:nvSpPr>
        <p:spPr>
          <a:xfrm>
            <a:off x="6172200" y="1681163"/>
            <a:ext cx="502920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FD6277-1BEA-44A0-8E2C-F565FBA67853}"/>
              </a:ext>
            </a:extLst>
          </p:cNvPr>
          <p:cNvSpPr>
            <a:spLocks noGrp="1"/>
          </p:cNvSpPr>
          <p:nvPr>
            <p:ph sz="quarter" idx="4"/>
          </p:nvPr>
        </p:nvSpPr>
        <p:spPr>
          <a:xfrm>
            <a:off x="6172200" y="2505075"/>
            <a:ext cx="5006975"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3B07A6-65BC-4C2F-AF5F-05AE0382823E}"/>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8" name="Footer Placeholder 7">
            <a:extLst>
              <a:ext uri="{FF2B5EF4-FFF2-40B4-BE49-F238E27FC236}">
                <a16:creationId xmlns:a16="http://schemas.microsoft.com/office/drawing/2014/main" id="{211178A9-323C-483A-BD48-1EA0E1E268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CA6DA4-CA82-4371-9C6F-2A54C0A5702E}"/>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262738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874C-E517-40F6-ABB0-90A0223FA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10BA47-8357-4F94-BA54-7295CC23371D}"/>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4" name="Footer Placeholder 3">
            <a:extLst>
              <a:ext uri="{FF2B5EF4-FFF2-40B4-BE49-F238E27FC236}">
                <a16:creationId xmlns:a16="http://schemas.microsoft.com/office/drawing/2014/main" id="{C2F26605-E383-4BE7-99BA-F273551890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FBFAED-8918-44E2-8E0D-884271513D04}"/>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7918227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EA875B-8BA3-42B8-91B9-17E584521DBA}"/>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3" name="Footer Placeholder 2">
            <a:extLst>
              <a:ext uri="{FF2B5EF4-FFF2-40B4-BE49-F238E27FC236}">
                <a16:creationId xmlns:a16="http://schemas.microsoft.com/office/drawing/2014/main" id="{9F280D75-ACF4-4891-9B2C-A2926AC90D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8F8AB3-E784-478A-A6E6-C2CCCC217230}"/>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2923976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E467-D442-4E9F-A410-5558B33A40E0}"/>
              </a:ext>
            </a:extLst>
          </p:cNvPr>
          <p:cNvSpPr>
            <a:spLocks noGrp="1"/>
          </p:cNvSpPr>
          <p:nvPr>
            <p:ph type="title"/>
          </p:nvPr>
        </p:nvSpPr>
        <p:spPr>
          <a:xfrm>
            <a:off x="649044" y="457200"/>
            <a:ext cx="4122981"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960579-8FD3-4391-B38F-196A5675476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04C37E-C117-406D-B844-DEB4F3722E5A}"/>
              </a:ext>
            </a:extLst>
          </p:cNvPr>
          <p:cNvSpPr>
            <a:spLocks noGrp="1"/>
          </p:cNvSpPr>
          <p:nvPr>
            <p:ph type="body" sz="half" idx="2"/>
          </p:nvPr>
        </p:nvSpPr>
        <p:spPr>
          <a:xfrm>
            <a:off x="649044" y="2057400"/>
            <a:ext cx="4122981"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BBD6B3-A365-4A80-AB55-AF7E4666E2ED}"/>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6" name="Footer Placeholder 5">
            <a:extLst>
              <a:ext uri="{FF2B5EF4-FFF2-40B4-BE49-F238E27FC236}">
                <a16:creationId xmlns:a16="http://schemas.microsoft.com/office/drawing/2014/main" id="{15DDE3C7-7769-40E7-91AA-1A020AE42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E420C-DDB1-4786-8881-0549C5F8904C}"/>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183782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C1D95-DD92-4C49-8FD3-409267F48C24}"/>
              </a:ext>
            </a:extLst>
          </p:cNvPr>
          <p:cNvSpPr>
            <a:spLocks noGrp="1"/>
          </p:cNvSpPr>
          <p:nvPr>
            <p:ph type="title"/>
          </p:nvPr>
        </p:nvSpPr>
        <p:spPr>
          <a:xfrm>
            <a:off x="651164" y="365124"/>
            <a:ext cx="10550236" cy="1501327"/>
          </a:xfrm>
        </p:spPr>
        <p:txBody>
          <a:bodyPr>
            <a:normAutofit/>
          </a:bodyPr>
          <a:lstStyle>
            <a:lvl1pPr>
              <a:defRPr sz="4800"/>
            </a:lvl1pPr>
          </a:lstStyle>
          <a:p>
            <a:r>
              <a:rPr lang="en-US"/>
              <a:t>Click to edit Master title style</a:t>
            </a:r>
          </a:p>
        </p:txBody>
      </p:sp>
      <p:sp>
        <p:nvSpPr>
          <p:cNvPr id="3" name="Content Placeholder 2">
            <a:extLst>
              <a:ext uri="{FF2B5EF4-FFF2-40B4-BE49-F238E27FC236}">
                <a16:creationId xmlns:a16="http://schemas.microsoft.com/office/drawing/2014/main" id="{7E0A8B37-FD7B-4FED-88E9-8D2967ECE96B}"/>
              </a:ext>
            </a:extLst>
          </p:cNvPr>
          <p:cNvSpPr>
            <a:spLocks noGrp="1"/>
          </p:cNvSpPr>
          <p:nvPr>
            <p:ph idx="1"/>
          </p:nvPr>
        </p:nvSpPr>
        <p:spPr>
          <a:xfrm>
            <a:off x="651164" y="1984785"/>
            <a:ext cx="10550236" cy="4192177"/>
          </a:xfrm>
          <a:prstGeom prst="rect">
            <a:avLst/>
          </a:prstGeo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A7E46-A911-4B85-B09A-73B5034854E3}"/>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4AC8EBC1-AB71-48E8-8A3D-592B1E19B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EE0265-72B9-4A08-A979-B5FAD8880AB3}"/>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11367056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FB0A-BE32-43B2-A9C0-08FEAFE18C96}"/>
              </a:ext>
            </a:extLst>
          </p:cNvPr>
          <p:cNvSpPr>
            <a:spLocks noGrp="1"/>
          </p:cNvSpPr>
          <p:nvPr>
            <p:ph type="title"/>
          </p:nvPr>
        </p:nvSpPr>
        <p:spPr>
          <a:xfrm>
            <a:off x="649044" y="457200"/>
            <a:ext cx="4122981"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875582-290E-43AB-A2EF-3B7F9804A6D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CB5D12D-E393-4C9A-9509-18B7256B7F57}"/>
              </a:ext>
            </a:extLst>
          </p:cNvPr>
          <p:cNvSpPr>
            <a:spLocks noGrp="1"/>
          </p:cNvSpPr>
          <p:nvPr>
            <p:ph type="body" sz="half" idx="2"/>
          </p:nvPr>
        </p:nvSpPr>
        <p:spPr>
          <a:xfrm>
            <a:off x="649044" y="2057400"/>
            <a:ext cx="4122981"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B27DA-CB6E-4FF6-BB0F-0DC264C91545}"/>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6" name="Footer Placeholder 5">
            <a:extLst>
              <a:ext uri="{FF2B5EF4-FFF2-40B4-BE49-F238E27FC236}">
                <a16:creationId xmlns:a16="http://schemas.microsoft.com/office/drawing/2014/main" id="{D315C0F9-D7FB-4419-AB0A-3388DD9A2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575C4-629A-4DED-A008-0B8EE1157188}"/>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899590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13357-EB62-4D4C-96A9-7FC5FC9EE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E457B8-E614-42B4-B671-4ED0B2A34A55}"/>
              </a:ext>
            </a:extLst>
          </p:cNvPr>
          <p:cNvSpPr>
            <a:spLocks noGrp="1"/>
          </p:cNvSpPr>
          <p:nvPr>
            <p:ph type="body" orient="vert" idx="1"/>
          </p:nvPr>
        </p:nvSpPr>
        <p:spPr>
          <a:xfrm>
            <a:off x="990600" y="1984785"/>
            <a:ext cx="10210800" cy="419217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B750E-3C7B-4C12-B331-B6BACF86045A}"/>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B941F368-061F-4BEB-A761-F25C4A5546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D4CA-7731-429F-8F87-55704A7724DF}"/>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13050775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CAE055-7FD5-4054-991D-4F5FF686223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A8A033E-256C-4144-AC88-22985F5B475D}"/>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A1645F-DA62-404C-A7D1-2A89C11DD0FA}"/>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FE499487-5906-46E0-B7F4-E338FBD7BF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777A8-3088-4A41-B26F-C3E3E13085CF}"/>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1389772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E5AB9-B290-44C2-87F2-45A7BAB0FCFE}"/>
              </a:ext>
            </a:extLst>
          </p:cNvPr>
          <p:cNvSpPr>
            <a:spLocks noGrp="1"/>
          </p:cNvSpPr>
          <p:nvPr>
            <p:ph type="title"/>
          </p:nvPr>
        </p:nvSpPr>
        <p:spPr>
          <a:xfrm>
            <a:off x="649044" y="1709738"/>
            <a:ext cx="10552356"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A29FDDA-5BF8-4297-BFA1-10E8892F0455}"/>
              </a:ext>
            </a:extLst>
          </p:cNvPr>
          <p:cNvSpPr>
            <a:spLocks noGrp="1"/>
          </p:cNvSpPr>
          <p:nvPr>
            <p:ph type="body" idx="1"/>
          </p:nvPr>
        </p:nvSpPr>
        <p:spPr>
          <a:xfrm>
            <a:off x="649044" y="4589463"/>
            <a:ext cx="10552356" cy="135413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18E1D1-F0EE-4757-8832-8AC4FD218E5B}"/>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3614D8FF-C8B9-4F3C-8D01-A5A6E5B5D7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5B25A2-086C-4A58-A17B-59DDFC64A668}"/>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467774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86D9-C01E-46ED-B61A-F0BF862914E0}"/>
              </a:ext>
            </a:extLst>
          </p:cNvPr>
          <p:cNvSpPr>
            <a:spLocks noGrp="1"/>
          </p:cNvSpPr>
          <p:nvPr>
            <p:ph type="title"/>
          </p:nvPr>
        </p:nvSpPr>
        <p:spPr>
          <a:xfrm>
            <a:off x="651164" y="365124"/>
            <a:ext cx="10550236" cy="150132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BDE15A5-6F01-423B-8623-C7E5502DCE5B}"/>
              </a:ext>
            </a:extLst>
          </p:cNvPr>
          <p:cNvSpPr>
            <a:spLocks noGrp="1"/>
          </p:cNvSpPr>
          <p:nvPr>
            <p:ph sz="half" idx="1"/>
          </p:nvPr>
        </p:nvSpPr>
        <p:spPr>
          <a:xfrm>
            <a:off x="651163" y="2033587"/>
            <a:ext cx="5167745" cy="414337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D07E6C0-F39C-48B7-8E38-EFDB870BEB10}"/>
              </a:ext>
            </a:extLst>
          </p:cNvPr>
          <p:cNvSpPr>
            <a:spLocks noGrp="1"/>
          </p:cNvSpPr>
          <p:nvPr>
            <p:ph sz="half" idx="2"/>
          </p:nvPr>
        </p:nvSpPr>
        <p:spPr>
          <a:xfrm>
            <a:off x="6192981" y="2033587"/>
            <a:ext cx="5008417" cy="41433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DAEF7B-E35B-43C5-8E92-8CAE83A0B671}"/>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6" name="Footer Placeholder 5">
            <a:extLst>
              <a:ext uri="{FF2B5EF4-FFF2-40B4-BE49-F238E27FC236}">
                <a16:creationId xmlns:a16="http://schemas.microsoft.com/office/drawing/2014/main" id="{178F0537-6815-42BD-89F4-EA2895C478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B68D14-2FBC-4F50-8921-4744D594A1AD}"/>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723174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A33D-F167-4F19-8071-E462A9D2D4C9}"/>
              </a:ext>
            </a:extLst>
          </p:cNvPr>
          <p:cNvSpPr>
            <a:spLocks noGrp="1"/>
          </p:cNvSpPr>
          <p:nvPr>
            <p:ph type="title"/>
          </p:nvPr>
        </p:nvSpPr>
        <p:spPr>
          <a:xfrm>
            <a:off x="609600" y="365125"/>
            <a:ext cx="105918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AC35AFB-4AC2-4CF5-AE1D-A0D8AAA160FC}"/>
              </a:ext>
            </a:extLst>
          </p:cNvPr>
          <p:cNvSpPr>
            <a:spLocks noGrp="1"/>
          </p:cNvSpPr>
          <p:nvPr>
            <p:ph type="body" idx="1"/>
          </p:nvPr>
        </p:nvSpPr>
        <p:spPr>
          <a:xfrm>
            <a:off x="665018" y="1681163"/>
            <a:ext cx="5083175"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074028-C1DD-4401-A121-5E0D47D77CC4}"/>
              </a:ext>
            </a:extLst>
          </p:cNvPr>
          <p:cNvSpPr>
            <a:spLocks noGrp="1"/>
          </p:cNvSpPr>
          <p:nvPr>
            <p:ph sz="half" idx="2"/>
          </p:nvPr>
        </p:nvSpPr>
        <p:spPr>
          <a:xfrm>
            <a:off x="665018" y="2505075"/>
            <a:ext cx="5083175"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70EFDB-92AC-4FF8-AD03-64778B0C7184}"/>
              </a:ext>
            </a:extLst>
          </p:cNvPr>
          <p:cNvSpPr>
            <a:spLocks noGrp="1"/>
          </p:cNvSpPr>
          <p:nvPr>
            <p:ph type="body" sz="quarter" idx="3"/>
          </p:nvPr>
        </p:nvSpPr>
        <p:spPr>
          <a:xfrm>
            <a:off x="6172200" y="1681163"/>
            <a:ext cx="5029200"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FD6277-1BEA-44A0-8E2C-F565FBA67853}"/>
              </a:ext>
            </a:extLst>
          </p:cNvPr>
          <p:cNvSpPr>
            <a:spLocks noGrp="1"/>
          </p:cNvSpPr>
          <p:nvPr>
            <p:ph sz="quarter" idx="4"/>
          </p:nvPr>
        </p:nvSpPr>
        <p:spPr>
          <a:xfrm>
            <a:off x="6172200" y="2505075"/>
            <a:ext cx="5006975"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23B07A6-65BC-4C2F-AF5F-05AE0382823E}"/>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8" name="Footer Placeholder 7">
            <a:extLst>
              <a:ext uri="{FF2B5EF4-FFF2-40B4-BE49-F238E27FC236}">
                <a16:creationId xmlns:a16="http://schemas.microsoft.com/office/drawing/2014/main" id="{211178A9-323C-483A-BD48-1EA0E1E268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CA6DA4-CA82-4371-9C6F-2A54C0A5702E}"/>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951430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874C-E517-40F6-ABB0-90A0223FA3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10BA47-8357-4F94-BA54-7295CC23371D}"/>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4" name="Footer Placeholder 3">
            <a:extLst>
              <a:ext uri="{FF2B5EF4-FFF2-40B4-BE49-F238E27FC236}">
                <a16:creationId xmlns:a16="http://schemas.microsoft.com/office/drawing/2014/main" id="{C2F26605-E383-4BE7-99BA-F273551890A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7FBFAED-8918-44E2-8E0D-884271513D04}"/>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5901972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EA875B-8BA3-42B8-91B9-17E584521DBA}"/>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3" name="Footer Placeholder 2">
            <a:extLst>
              <a:ext uri="{FF2B5EF4-FFF2-40B4-BE49-F238E27FC236}">
                <a16:creationId xmlns:a16="http://schemas.microsoft.com/office/drawing/2014/main" id="{9F280D75-ACF4-4891-9B2C-A2926AC90D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8F8AB3-E784-478A-A6E6-C2CCCC217230}"/>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906809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3E467-D442-4E9F-A410-5558B33A40E0}"/>
              </a:ext>
            </a:extLst>
          </p:cNvPr>
          <p:cNvSpPr>
            <a:spLocks noGrp="1"/>
          </p:cNvSpPr>
          <p:nvPr>
            <p:ph type="title"/>
          </p:nvPr>
        </p:nvSpPr>
        <p:spPr>
          <a:xfrm>
            <a:off x="649044" y="457200"/>
            <a:ext cx="4122981"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960579-8FD3-4391-B38F-196A56754766}"/>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04C37E-C117-406D-B844-DEB4F3722E5A}"/>
              </a:ext>
            </a:extLst>
          </p:cNvPr>
          <p:cNvSpPr>
            <a:spLocks noGrp="1"/>
          </p:cNvSpPr>
          <p:nvPr>
            <p:ph type="body" sz="half" idx="2"/>
          </p:nvPr>
        </p:nvSpPr>
        <p:spPr>
          <a:xfrm>
            <a:off x="649044" y="2057400"/>
            <a:ext cx="4122981"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BBD6B3-A365-4A80-AB55-AF7E4666E2ED}"/>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6" name="Footer Placeholder 5">
            <a:extLst>
              <a:ext uri="{FF2B5EF4-FFF2-40B4-BE49-F238E27FC236}">
                <a16:creationId xmlns:a16="http://schemas.microsoft.com/office/drawing/2014/main" id="{15DDE3C7-7769-40E7-91AA-1A020AE42A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3E420C-DDB1-4786-8881-0549C5F8904C}"/>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771349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7FB0A-BE32-43B2-A9C0-08FEAFE18C96}"/>
              </a:ext>
            </a:extLst>
          </p:cNvPr>
          <p:cNvSpPr>
            <a:spLocks noGrp="1"/>
          </p:cNvSpPr>
          <p:nvPr>
            <p:ph type="title"/>
          </p:nvPr>
        </p:nvSpPr>
        <p:spPr>
          <a:xfrm>
            <a:off x="649044" y="457200"/>
            <a:ext cx="4122981"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875582-290E-43AB-A2EF-3B7F9804A6D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CB5D12D-E393-4C9A-9509-18B7256B7F57}"/>
              </a:ext>
            </a:extLst>
          </p:cNvPr>
          <p:cNvSpPr>
            <a:spLocks noGrp="1"/>
          </p:cNvSpPr>
          <p:nvPr>
            <p:ph type="body" sz="half" idx="2"/>
          </p:nvPr>
        </p:nvSpPr>
        <p:spPr>
          <a:xfrm>
            <a:off x="649044" y="2057400"/>
            <a:ext cx="4122981"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5B27DA-CB6E-4FF6-BB0F-0DC264C91545}"/>
              </a:ext>
            </a:extLst>
          </p:cNvPr>
          <p:cNvSpPr>
            <a:spLocks noGrp="1"/>
          </p:cNvSpPr>
          <p:nvPr>
            <p:ph type="dt" sz="half" idx="10"/>
          </p:nvPr>
        </p:nvSpPr>
        <p:spPr/>
        <p:txBody>
          <a:bodyPr/>
          <a:lstStyle/>
          <a:p>
            <a:fld id="{DD124621-8099-445B-92EA-B619A304F22E}" type="datetimeFigureOut">
              <a:rPr lang="en-US" smtClean="0"/>
              <a:t>11/19/22</a:t>
            </a:fld>
            <a:endParaRPr lang="en-US"/>
          </a:p>
        </p:txBody>
      </p:sp>
      <p:sp>
        <p:nvSpPr>
          <p:cNvPr id="6" name="Footer Placeholder 5">
            <a:extLst>
              <a:ext uri="{FF2B5EF4-FFF2-40B4-BE49-F238E27FC236}">
                <a16:creationId xmlns:a16="http://schemas.microsoft.com/office/drawing/2014/main" id="{D315C0F9-D7FB-4419-AB0A-3388DD9A2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E575C4-629A-4DED-A008-0B8EE1157188}"/>
              </a:ext>
            </a:extLst>
          </p:cNvPr>
          <p:cNvSpPr>
            <a:spLocks noGrp="1"/>
          </p:cNvSpPr>
          <p:nvPr>
            <p:ph type="sldNum" sz="quarter" idx="12"/>
          </p:nvPr>
        </p:nvSpPr>
        <p:spPr/>
        <p:txBody>
          <a:bodyPr/>
          <a:lstStyle/>
          <a:p>
            <a:fld id="{54100DE2-DFB7-44AC-B007-82E084798CAB}" type="slidenum">
              <a:rPr lang="en-US" smtClean="0"/>
              <a:t>‹#›</a:t>
            </a:fld>
            <a:endParaRPr lang="en-US"/>
          </a:p>
        </p:txBody>
      </p:sp>
    </p:spTree>
    <p:extLst>
      <p:ext uri="{BB962C8B-B14F-4D97-AF65-F5344CB8AC3E}">
        <p14:creationId xmlns:p14="http://schemas.microsoft.com/office/powerpoint/2010/main" val="3523789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20E45-1D88-4832-A0F0-1DC5D77ABE86}"/>
              </a:ext>
            </a:extLst>
          </p:cNvPr>
          <p:cNvSpPr>
            <a:spLocks noGrp="1"/>
          </p:cNvSpPr>
          <p:nvPr>
            <p:ph type="title"/>
          </p:nvPr>
        </p:nvSpPr>
        <p:spPr>
          <a:xfrm>
            <a:off x="649044" y="365124"/>
            <a:ext cx="10552356" cy="150132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8315922-BD13-49B2-8250-83598F323696}"/>
              </a:ext>
            </a:extLst>
          </p:cNvPr>
          <p:cNvSpPr>
            <a:spLocks noGrp="1"/>
          </p:cNvSpPr>
          <p:nvPr>
            <p:ph type="body" idx="1"/>
          </p:nvPr>
        </p:nvSpPr>
        <p:spPr>
          <a:xfrm>
            <a:off x="649044" y="1984785"/>
            <a:ext cx="10552356" cy="41921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A68A2-AB1B-4F42-9FFE-2CF950FFAE17}"/>
              </a:ext>
            </a:extLst>
          </p:cNvPr>
          <p:cNvSpPr>
            <a:spLocks noGrp="1"/>
          </p:cNvSpPr>
          <p:nvPr>
            <p:ph type="dt" sz="half" idx="2"/>
          </p:nvPr>
        </p:nvSpPr>
        <p:spPr>
          <a:xfrm>
            <a:off x="7010400" y="6356350"/>
            <a:ext cx="4356632" cy="365125"/>
          </a:xfrm>
          <a:prstGeom prst="rect">
            <a:avLst/>
          </a:prstGeom>
        </p:spPr>
        <p:txBody>
          <a:bodyPr vert="horz" lIns="91440" tIns="45720" rIns="91440" bIns="45720" rtlCol="0" anchor="ctr"/>
          <a:lstStyle>
            <a:lvl1pPr algn="r">
              <a:defRPr sz="1050">
                <a:solidFill>
                  <a:schemeClr val="tx1"/>
                </a:solidFill>
                <a:latin typeface="+mn-lt"/>
              </a:defRPr>
            </a:lvl1p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09668DD8-29E9-4B2A-BC4C-7179F24DBF68}"/>
              </a:ext>
            </a:extLst>
          </p:cNvPr>
          <p:cNvSpPr>
            <a:spLocks noGrp="1"/>
          </p:cNvSpPr>
          <p:nvPr>
            <p:ph type="ftr" sz="quarter" idx="3"/>
          </p:nvPr>
        </p:nvSpPr>
        <p:spPr>
          <a:xfrm>
            <a:off x="199277" y="6356350"/>
            <a:ext cx="4838700" cy="365125"/>
          </a:xfrm>
          <a:prstGeom prst="rect">
            <a:avLst/>
          </a:prstGeom>
        </p:spPr>
        <p:txBody>
          <a:bodyPr vert="horz" lIns="91440" tIns="45720" rIns="91440" bIns="45720" rtlCol="0" anchor="ctr"/>
          <a:lstStyle>
            <a:lvl1pPr algn="l">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9A0B470B-91EF-4D5B-AEE6-0FB75ABE65F9}"/>
              </a:ext>
            </a:extLst>
          </p:cNvPr>
          <p:cNvSpPr>
            <a:spLocks noGrp="1"/>
          </p:cNvSpPr>
          <p:nvPr>
            <p:ph type="sldNum" sz="quarter" idx="4"/>
          </p:nvPr>
        </p:nvSpPr>
        <p:spPr>
          <a:xfrm>
            <a:off x="11367032" y="6356350"/>
            <a:ext cx="634468" cy="365125"/>
          </a:xfrm>
          <a:prstGeom prst="rect">
            <a:avLst/>
          </a:prstGeom>
        </p:spPr>
        <p:txBody>
          <a:bodyPr vert="horz" lIns="91440" tIns="45720" rIns="91440" bIns="45720" rtlCol="0" anchor="ctr"/>
          <a:lstStyle>
            <a:lvl1pPr algn="r">
              <a:defRPr sz="1050" b="0">
                <a:solidFill>
                  <a:schemeClr val="tx1"/>
                </a:solidFill>
                <a:latin typeface="+mn-lt"/>
              </a:defRPr>
            </a:lvl1pPr>
          </a:lstStyle>
          <a:p>
            <a:fld id="{54100DE2-DFB7-44AC-B007-82E084798CAB}" type="slidenum">
              <a:rPr lang="en-US" smtClean="0"/>
              <a:t>‹#›</a:t>
            </a:fld>
            <a:endParaRPr lang="en-US"/>
          </a:p>
        </p:txBody>
      </p:sp>
    </p:spTree>
    <p:extLst>
      <p:ext uri="{BB962C8B-B14F-4D97-AF65-F5344CB8AC3E}">
        <p14:creationId xmlns:p14="http://schemas.microsoft.com/office/powerpoint/2010/main" val="152532294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76" r:id="rId6"/>
    <p:sldLayoutId id="2147483672" r:id="rId7"/>
    <p:sldLayoutId id="2147483673" r:id="rId8"/>
    <p:sldLayoutId id="2147483674" r:id="rId9"/>
    <p:sldLayoutId id="2147483675" r:id="rId10"/>
    <p:sldLayoutId id="2147483677" r:id="rId11"/>
  </p:sldLayoutIdLst>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220E45-1D88-4832-A0F0-1DC5D77ABE86}"/>
              </a:ext>
            </a:extLst>
          </p:cNvPr>
          <p:cNvSpPr>
            <a:spLocks noGrp="1"/>
          </p:cNvSpPr>
          <p:nvPr>
            <p:ph type="title"/>
          </p:nvPr>
        </p:nvSpPr>
        <p:spPr>
          <a:xfrm>
            <a:off x="649044" y="365124"/>
            <a:ext cx="10552356" cy="150132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8315922-BD13-49B2-8250-83598F323696}"/>
              </a:ext>
            </a:extLst>
          </p:cNvPr>
          <p:cNvSpPr>
            <a:spLocks noGrp="1"/>
          </p:cNvSpPr>
          <p:nvPr>
            <p:ph type="body" idx="1"/>
          </p:nvPr>
        </p:nvSpPr>
        <p:spPr>
          <a:xfrm>
            <a:off x="649044" y="1984785"/>
            <a:ext cx="10552356" cy="41921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6A68A2-AB1B-4F42-9FFE-2CF950FFAE17}"/>
              </a:ext>
            </a:extLst>
          </p:cNvPr>
          <p:cNvSpPr>
            <a:spLocks noGrp="1"/>
          </p:cNvSpPr>
          <p:nvPr>
            <p:ph type="dt" sz="half" idx="2"/>
          </p:nvPr>
        </p:nvSpPr>
        <p:spPr>
          <a:xfrm>
            <a:off x="7010400" y="6356350"/>
            <a:ext cx="4356632" cy="365125"/>
          </a:xfrm>
          <a:prstGeom prst="rect">
            <a:avLst/>
          </a:prstGeom>
        </p:spPr>
        <p:txBody>
          <a:bodyPr vert="horz" lIns="91440" tIns="45720" rIns="91440" bIns="45720" rtlCol="0" anchor="ctr"/>
          <a:lstStyle>
            <a:lvl1pPr algn="r">
              <a:defRPr sz="1050">
                <a:solidFill>
                  <a:schemeClr val="tx1"/>
                </a:solidFill>
                <a:latin typeface="+mn-lt"/>
              </a:defRPr>
            </a:lvl1pPr>
          </a:lstStyle>
          <a:p>
            <a:fld id="{DD124621-8099-445B-92EA-B619A304F22E}" type="datetimeFigureOut">
              <a:rPr lang="en-US" smtClean="0"/>
              <a:t>11/19/22</a:t>
            </a:fld>
            <a:endParaRPr lang="en-US"/>
          </a:p>
        </p:txBody>
      </p:sp>
      <p:sp>
        <p:nvSpPr>
          <p:cNvPr id="5" name="Footer Placeholder 4">
            <a:extLst>
              <a:ext uri="{FF2B5EF4-FFF2-40B4-BE49-F238E27FC236}">
                <a16:creationId xmlns:a16="http://schemas.microsoft.com/office/drawing/2014/main" id="{09668DD8-29E9-4B2A-BC4C-7179F24DBF68}"/>
              </a:ext>
            </a:extLst>
          </p:cNvPr>
          <p:cNvSpPr>
            <a:spLocks noGrp="1"/>
          </p:cNvSpPr>
          <p:nvPr>
            <p:ph type="ftr" sz="quarter" idx="3"/>
          </p:nvPr>
        </p:nvSpPr>
        <p:spPr>
          <a:xfrm>
            <a:off x="199277" y="6356350"/>
            <a:ext cx="4838700" cy="365125"/>
          </a:xfrm>
          <a:prstGeom prst="rect">
            <a:avLst/>
          </a:prstGeom>
        </p:spPr>
        <p:txBody>
          <a:bodyPr vert="horz" lIns="91440" tIns="45720" rIns="91440" bIns="45720" rtlCol="0" anchor="ctr"/>
          <a:lstStyle>
            <a:lvl1pPr algn="l">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9A0B470B-91EF-4D5B-AEE6-0FB75ABE65F9}"/>
              </a:ext>
            </a:extLst>
          </p:cNvPr>
          <p:cNvSpPr>
            <a:spLocks noGrp="1"/>
          </p:cNvSpPr>
          <p:nvPr>
            <p:ph type="sldNum" sz="quarter" idx="4"/>
          </p:nvPr>
        </p:nvSpPr>
        <p:spPr>
          <a:xfrm>
            <a:off x="11367032" y="6356350"/>
            <a:ext cx="634468" cy="365125"/>
          </a:xfrm>
          <a:prstGeom prst="rect">
            <a:avLst/>
          </a:prstGeom>
        </p:spPr>
        <p:txBody>
          <a:bodyPr vert="horz" lIns="91440" tIns="45720" rIns="91440" bIns="45720" rtlCol="0" anchor="ctr"/>
          <a:lstStyle>
            <a:lvl1pPr algn="r">
              <a:defRPr sz="1050" b="0">
                <a:solidFill>
                  <a:schemeClr val="tx1"/>
                </a:solidFill>
                <a:latin typeface="+mn-lt"/>
              </a:defRPr>
            </a:lvl1pPr>
          </a:lstStyle>
          <a:p>
            <a:fld id="{54100DE2-DFB7-44AC-B007-82E084798CAB}" type="slidenum">
              <a:rPr lang="en-US" smtClean="0"/>
              <a:t>‹#›</a:t>
            </a:fld>
            <a:endParaRPr lang="en-US"/>
          </a:p>
        </p:txBody>
      </p:sp>
    </p:spTree>
    <p:extLst>
      <p:ext uri="{BB962C8B-B14F-4D97-AF65-F5344CB8AC3E}">
        <p14:creationId xmlns:p14="http://schemas.microsoft.com/office/powerpoint/2010/main" val="1555437130"/>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55" r:id="rId6"/>
    <p:sldLayoutId id="2147483751" r:id="rId7"/>
    <p:sldLayoutId id="2147483752" r:id="rId8"/>
    <p:sldLayoutId id="2147483753" r:id="rId9"/>
    <p:sldLayoutId id="2147483754" r:id="rId10"/>
    <p:sldLayoutId id="2147483756" r:id="rId11"/>
  </p:sldLayoutIdLst>
  <p:txStyles>
    <p:title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icrosoft.sharepoint.com/teams/WebDataPlatformHelp/Pages/RetroIndex-Snapshot.aspx" TargetMode="External"/><Relationship Id="rId7" Type="http://schemas.openxmlformats.org/officeDocument/2006/relationships/hyperlink" Target="http://aether:/experiments/86b1d3bb-9623-4a2e-a223-d37931829089" TargetMode="External"/><Relationship Id="rId2" Type="http://schemas.openxmlformats.org/officeDocument/2006/relationships/hyperlink" Target="https://microsoft.sharepoint.com/teams/WebDataPlatformHelp/Pages/RetroIndex%20Daily%20Delta.aspx" TargetMode="External"/><Relationship Id="rId1" Type="http://schemas.openxmlformats.org/officeDocument/2006/relationships/slideLayout" Target="../slideLayouts/slideLayout2.xml"/><Relationship Id="rId6" Type="http://schemas.openxmlformats.org/officeDocument/2006/relationships/hyperlink" Target="https://microsoft-my.sharepoint.com/:x:/p/t-cocall/Easwl9G7kS1Ou9hygvemKCEBoGiFnZ87XEKNzhhvUpS_sQ?e=ZKwCCb" TargetMode="External"/><Relationship Id="rId5" Type="http://schemas.openxmlformats.org/officeDocument/2006/relationships/hyperlink" Target="https://microsoft.sharepoint.com/teams/BingMultimedia/_layouts/15/Doc.aspx?sourcedoc=%7b1073c220-d3e3-482b-82b7-eff9d120944f%7d&amp;action=edit&amp;wd=target%28Food%20and%20Drinks%2FRecipe%20Transitions.one%7Cc998c962-37d9-4e82-bdea-8ddd85ca4081%2FPipeline%20Consolidation%20Step1%7Cb21af5ab-5550-4843-907c-c5cb9ff0b9df%2F%29&amp;wdorigin=703&amp;wdpreservelink=1" TargetMode="External"/><Relationship Id="rId4" Type="http://schemas.openxmlformats.org/officeDocument/2006/relationships/hyperlink" Target="onenote:https://microsoft.sharepoint.com/teams/BingMultimedia/Shared%20Documents/Entertainment/Entertainment/Food%20and%20Drinks/Recipe%20Transitions.one#Pipeline%20Consolidation%20Step1&amp;section-id=c998c962-37d9-4e82-bdea-8ddd85ca4081&amp;page-id=b21af5ab-5550-4843-907c-c5cb9ff0b9df&amp;end"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microsoft-my.sharepoint.com/:p:/p/t-merju/Eesf20zk6YFBlRpLhyC6SQMB-JcgDSZGw9A5LDaKHth3CA?e=mfNg7W"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microsoft-my.sharepoint.com/personal/alfoote_microsoft_com/_layouts/15/Doc.aspx?sourcedoc=%7bef809039-5774-4e1f-8bb4-87fe05c66756%7d&amp;action=edit&amp;wd=target%28PM%20Project.one%7C5970a4ec-8891-4811-afbf-8a5b74e94b1c%2FDiet%5C%2FAllergen%20Filter%20Spec%7Ce8f3aaff-3dbe-44f5-bbd6-249a798ae4c4%2F%29&amp;wdorigin=703&amp;wdpreservelink=1" TargetMode="External"/><Relationship Id="rId2" Type="http://schemas.openxmlformats.org/officeDocument/2006/relationships/hyperlink" Target="onenote:https://microsoft-my.sharepoint.com/personal/alfoote_microsoft_com/Documents/Recipes/Recipe%20Interns/PM%20Project.one#Diet%2FAllergen%20Filter%20Spec&amp;section-id=5970a4ec-8891-4811-afbf-8a5b74e94b1c&amp;page-id=e8f3aaff-3dbe-44f5-bbd6-249a798ae4c4&amp;end"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microsoft-my.sharepoint.com/personal/alfoote_microsoft_com/_layouts/15/Doc.aspx?sourcedoc=%7bef809039-5774-4e1f-8bb4-87fe05c66756%7d&amp;action=edit&amp;wd=target%28PM%20Project.one%7C5970a4ec-8891-4811-afbf-8a5b74e94b1c%2FIngredient%20Search%20Spec%7C629356f9-1b48-40fa-bab5-eba9e83d9a18%2F%29&amp;wdorigin=703&amp;wdpreservelink=1" TargetMode="External"/><Relationship Id="rId2" Type="http://schemas.openxmlformats.org/officeDocument/2006/relationships/hyperlink" Target="onenote:https://microsoft-my.sharepoint.com/personal/alfoote_microsoft_com/Documents/Recipes/Recipe%20Interns/PM%20Project.one#Ingredient%20Search%20Spec&amp;section-id=5970a4ec-8891-4811-afbf-8a5b74e94b1c&amp;page-id=629356f9-1b48-40fa-bab5-eba9e83d9a18&amp;end" TargetMode="Externa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4.xml.rels><?xml version="1.0" encoding="UTF-8" standalone="yes"?>
<Relationships xmlns="http://schemas.openxmlformats.org/package/2006/relationships"><Relationship Id="rId3" Type="http://schemas.openxmlformats.org/officeDocument/2006/relationships/hyperlink" Target="https://microsoft.sharepoint.com/:x:/t/FY19-MarketInsights/EaQfCxPLtqVMj-QjYxRLCccBAHUvqy9N4VWOvq1Vgo0Xsg?e=VQV7E9&amp;CID=585AA97B-F9E6-461A-B76C-71C423EFD609"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hyperlink" Target="https://microsoft.sharepoint.com/teams/FY19-MarketInsights/Shared%20Documents/Forms/AllItems.aspx?id=%2Fteams%2FFY19%2DMarketInsights%2FShared%20Documents%2FGeneral%2FSegments%20%26%20Features%2FRecipes%2Fstudy%5Fid71806%5Feating%2Dhabits%2Epdf&amp;parent=%2Fteams%2FFY19%2DMarketInsights%2FShared%20Documents%2FGeneral%2FSegments%20%26%20Features%2FRecipes&amp;p=true&amp;originalPath=aHR0cHM6Ly9taWNyb3NvZnQuc2hhcmVwb2ludC5jb20vOmI6L3QvRlkxOS1NYXJrZXRJbnNpZ2h0cy9FWDI0dFMzYjIzWkNqVDJ1cEMyOGhBVUJENXhfQi1Na3JJamJfNXJDWEx3TG9nP3J0aW1lPXRJY2FjSk0xMkVn" TargetMode="External"/><Relationship Id="rId4" Type="http://schemas.openxmlformats.org/officeDocument/2006/relationships/hyperlink" Target="https://microsoft.sharepoint.com/teams/FY19-MarketInsights/Shared%20Documents/Forms/AllItems.aspx?id=%2Fteams%2FFY19%2DMarketInsights%2FShared%20Documents%2FGeneral%2FSegments%20%26%20Features%2FRecipes%2Fstudy%5Fid69609%5Ffood%2Dconsumption%2Dtrends%2Din%2Dleading%2Dworld%2Dmarkets%2Epdf&amp;parent=%2Fteams%2FFY19%2DMarketInsights%2FShared%20Documents%2FGeneral%2FSegments%20%26%20Features%2FRecipes&amp;p=true&amp;originalPath=aHR0cHM6Ly9taWNyb3NvZnQuc2hhcmVwb2ludC5jb20vOmI6L3QvRlkxOS1NYXJrZXRJbnNpZ2h0cy9FU0JHTk9CbVhLWktxeVIyRXY4Zkd6QUJZUGtwODJSbnI5QlVFWVFNTjdtNFJRP3J0aW1lPXpkVGlnTTQwMkVn" TargetMode="Externa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9.xml.rels><?xml version="1.0" encoding="UTF-8" standalone="yes"?>
<Relationships xmlns="http://schemas.openxmlformats.org/package/2006/relationships"><Relationship Id="rId3" Type="http://schemas.openxmlformats.org/officeDocument/2006/relationships/image" Target="../media/image77.sv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8" Type="http://schemas.openxmlformats.org/officeDocument/2006/relationships/hyperlink" Target="https://microsoft.sharepoint.com/:x:/t/FY19-MarketInsights/EaQfCxPLtqVMj-QjYxRLCccBAHUvqy9N4VWOvq1Vgo0Xsg?e=VQV7E9&amp;CID=585AA97B-F9E6-461A-B76C-71C423EFD609" TargetMode="External"/><Relationship Id="rId3" Type="http://schemas.openxmlformats.org/officeDocument/2006/relationships/hyperlink" Target="https://microsoft-my.sharepoint.com/:p:/p/t-cocall/EVxBhBekmNxFpL5MAlZlKRgB3vC6axfndcXn-AOrQJyq4g?e=TR9EQm" TargetMode="External"/><Relationship Id="rId7" Type="http://schemas.openxmlformats.org/officeDocument/2006/relationships/hyperlink" Target="https://microsoft-my.sharepoint.com/personal/alfoote_microsoft_com/_layouts/15/Doc.aspx?sourcedoc=%7bef809039-5774-4e1f-8bb4-87fe05c66756%7d&amp;action=edit&amp;wd=target%28PM%20Project.one%7C5970a4ec-8891-4811-afbf-8a5b74e94b1c%2FIngredient%20Search%20Spec%7C629356f9-1b48-40fa-bab5-eba9e83d9a18%2F%29&amp;wdorigin=703&amp;wdpreservelink=1" TargetMode="External"/><Relationship Id="rId2" Type="http://schemas.openxmlformats.org/officeDocument/2006/relationships/hyperlink" Target="https://microsoft-my.sharepoint.com/:p:/p/t-merju/Eesf20zk6YFBlRpLhyC6SQMB-JcgDSZGw9A5LDaKHth3CA?e=mfNg7W" TargetMode="External"/><Relationship Id="rId1" Type="http://schemas.openxmlformats.org/officeDocument/2006/relationships/slideLayout" Target="../slideLayouts/slideLayout2.xml"/><Relationship Id="rId6" Type="http://schemas.openxmlformats.org/officeDocument/2006/relationships/hyperlink" Target="onenote:https://microsoft-my.sharepoint.com/personal/alfoote_microsoft_com/Documents/Recipes/Recipe%20Interns/PM%20Project.one#Ingredient%20Search%20Spec&amp;section-id=5970a4ec-8891-4811-afbf-8a5b74e94b1c&amp;page-id=629356f9-1b48-40fa-bab5-eba9e83d9a18&amp;end" TargetMode="External"/><Relationship Id="rId11" Type="http://schemas.openxmlformats.org/officeDocument/2006/relationships/hyperlink" Target="https://microsoft-my.sharepoint.com/:p:/p/t-merju/EQwEia7hj5VEhrRiY53hZeIBx74yvttQ1wmkjyZiEOaQMw?e=L99bQI" TargetMode="External"/><Relationship Id="rId5" Type="http://schemas.openxmlformats.org/officeDocument/2006/relationships/hyperlink" Target="https://microsoft-my.sharepoint.com/personal/alfoote_microsoft_com/_layouts/15/Doc.aspx?sourcedoc=%7bef809039-5774-4e1f-8bb4-87fe05c66756%7d&amp;action=edit&amp;wd=target%28PM%20Project.one%7C5970a4ec-8891-4811-afbf-8a5b74e94b1c%2FDiet%5C%2FAllergen%20Filter%20Spec%7Ce8f3aaff-3dbe-44f5-bbd6-249a798ae4c4%2F%29&amp;wdorigin=703&amp;wdpreservelink=1" TargetMode="External"/><Relationship Id="rId10" Type="http://schemas.openxmlformats.org/officeDocument/2006/relationships/hyperlink" Target="https://microsoft.sharepoint.com/teams/FY19-MarketInsights/Shared%20Documents/Forms/AllItems.aspx?id=%2Fteams%2FFY19%2DMarketInsights%2FShared%20Documents%2FGeneral%2FSegments%20%26%20Features%2FRecipes%2Fstudy%5Fid71806%5Feating%2Dhabits%2Epdf&amp;parent=%2Fteams%2FFY19%2DMarketInsights%2FShared%20Documents%2FGeneral%2FSegments%20%26%20Features%2FRecipes&amp;p=true&amp;originalPath=aHR0cHM6Ly9taWNyb3NvZnQuc2hhcmVwb2ludC5jb20vOmI6L3QvRlkxOS1NYXJrZXRJbnNpZ2h0cy9FWDI0dFMzYjIzWkNqVDJ1cEMyOGhBVUJENXhfQi1Na3JJamJfNXJDWEx3TG9nP3J0aW1lPXRJY2FjSk0xMkVn" TargetMode="External"/><Relationship Id="rId4" Type="http://schemas.openxmlformats.org/officeDocument/2006/relationships/hyperlink" Target="onenote:https://microsoft-my.sharepoint.com/personal/alfoote_microsoft_com/Documents/Recipes/Recipe%20Interns/PM%20Project.one#Diet%2FAllergen%20Filter%20Spec&amp;section-id=5970a4ec-8891-4811-afbf-8a5b74e94b1c&amp;page-id=e8f3aaff-3dbe-44f5-bbd6-249a798ae4c4&amp;end" TargetMode="External"/><Relationship Id="rId9" Type="http://schemas.openxmlformats.org/officeDocument/2006/relationships/hyperlink" Target="https://microsoft.sharepoint.com/teams/FY19-MarketInsights/Shared%20Documents/Forms/AllItems.aspx?id=%2Fteams%2FFY19%2DMarketInsights%2FShared%20Documents%2FGeneral%2FSegments%20%26%20Features%2FRecipes%2Fstudy%5Fid69609%5Ffood%2Dconsumption%2Dtrends%2Din%2Dleading%2Dworld%2Dmarkets%2Epdf&amp;parent=%2Fteams%2FFY19%2DMarketInsights%2FShared%20Documents%2FGeneral%2FSegments%20%26%20Features%2FRecipes&amp;p=true&amp;originalPath=aHR0cHM6Ly9taWNyb3NvZnQuc2hhcmVwb2ludC5jb20vOmI6L3QvRlkxOS1NYXJrZXRJbnNpZ2h0cy9FU0JHTk9CbVhLWktxeVIyRXY4Zkd6QUJZUGtwODJSbnI5QlVFWVFNTjdtNFJRP3J0aW1lPXpkVGlnTTQwMkVn"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63BEA8DC-D85D-47C5-A352-5FA38C6615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39B1D89-E1A5-4FF7-9AE5-EA1EA58923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41963" y="0"/>
            <a:ext cx="8950035" cy="6858000"/>
          </a:xfrm>
          <a:prstGeom prst="rect">
            <a:avLst/>
          </a:prstGeom>
          <a:gradFill>
            <a:gsLst>
              <a:gs pos="77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4A1-F25B-43D6-8E6A-C947A72C9352}"/>
              </a:ext>
            </a:extLst>
          </p:cNvPr>
          <p:cNvSpPr>
            <a:spLocks noGrp="1"/>
          </p:cNvSpPr>
          <p:nvPr>
            <p:ph type="ctrTitle"/>
          </p:nvPr>
        </p:nvSpPr>
        <p:spPr>
          <a:xfrm>
            <a:off x="2019300" y="2790380"/>
            <a:ext cx="9549245" cy="2662841"/>
          </a:xfrm>
        </p:spPr>
        <p:txBody>
          <a:bodyPr>
            <a:normAutofit/>
          </a:bodyPr>
          <a:lstStyle/>
          <a:p>
            <a:pPr algn="r"/>
            <a:r>
              <a:rPr lang="en-US">
                <a:solidFill>
                  <a:srgbClr val="FFFFFF"/>
                </a:solidFill>
              </a:rPr>
              <a:t>Final Intern Presentation</a:t>
            </a:r>
          </a:p>
        </p:txBody>
      </p:sp>
      <p:sp>
        <p:nvSpPr>
          <p:cNvPr id="3" name="Subtitle 2">
            <a:extLst>
              <a:ext uri="{FF2B5EF4-FFF2-40B4-BE49-F238E27FC236}">
                <a16:creationId xmlns:a16="http://schemas.microsoft.com/office/drawing/2014/main" id="{E7E5C490-6E93-4922-9318-3B0448F22CFC}"/>
              </a:ext>
            </a:extLst>
          </p:cNvPr>
          <p:cNvSpPr>
            <a:spLocks noGrp="1"/>
          </p:cNvSpPr>
          <p:nvPr>
            <p:ph type="subTitle" idx="1"/>
          </p:nvPr>
        </p:nvSpPr>
        <p:spPr>
          <a:xfrm>
            <a:off x="3906982" y="4883727"/>
            <a:ext cx="7661563" cy="1149928"/>
          </a:xfrm>
        </p:spPr>
        <p:txBody>
          <a:bodyPr anchor="b">
            <a:normAutofit/>
          </a:bodyPr>
          <a:lstStyle/>
          <a:p>
            <a:pPr algn="r"/>
            <a:r>
              <a:rPr lang="en-US">
                <a:solidFill>
                  <a:srgbClr val="FFFFFF"/>
                </a:solidFill>
              </a:rPr>
              <a:t>Caitlin O'Callaghan and Meredith Ju</a:t>
            </a:r>
          </a:p>
        </p:txBody>
      </p:sp>
    </p:spTree>
    <p:extLst>
      <p:ext uri="{BB962C8B-B14F-4D97-AF65-F5344CB8AC3E}">
        <p14:creationId xmlns:p14="http://schemas.microsoft.com/office/powerpoint/2010/main" val="3608502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47700" y="349624"/>
            <a:ext cx="5329518" cy="1809376"/>
          </a:xfrm>
        </p:spPr>
        <p:txBody>
          <a:bodyPr>
            <a:normAutofit/>
          </a:bodyPr>
          <a:lstStyle/>
          <a:p>
            <a:r>
              <a:rPr lang="en-US"/>
              <a:t>Schedule Daily Delta Run</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a:xfrm>
            <a:off x="647700" y="2286000"/>
            <a:ext cx="5575300" cy="3890962"/>
          </a:xfrm>
        </p:spPr>
        <p:txBody>
          <a:bodyPr vert="horz" lIns="91440" tIns="45720" rIns="91440" bIns="45720" rtlCol="0" anchor="t">
            <a:normAutofit/>
          </a:bodyPr>
          <a:lstStyle/>
          <a:p>
            <a:r>
              <a:rPr lang="en-US"/>
              <a:t>We created a script to capture and process </a:t>
            </a:r>
            <a:r>
              <a:rPr lang="en-US" err="1"/>
              <a:t>RetroIndex</a:t>
            </a:r>
            <a:r>
              <a:rPr lang="en-US"/>
              <a:t> daily delta</a:t>
            </a:r>
          </a:p>
          <a:p>
            <a:r>
              <a:rPr lang="en-US"/>
              <a:t>We scheduled the script to run daily</a:t>
            </a:r>
          </a:p>
          <a:p>
            <a:r>
              <a:rPr lang="en-US"/>
              <a:t>Originally, we scheduled this experiment to later use it for generating the new snapshot</a:t>
            </a:r>
          </a:p>
        </p:txBody>
      </p:sp>
      <p:pic>
        <p:nvPicPr>
          <p:cNvPr id="5" name="Picture 4">
            <a:extLst>
              <a:ext uri="{FF2B5EF4-FFF2-40B4-BE49-F238E27FC236}">
                <a16:creationId xmlns:a16="http://schemas.microsoft.com/office/drawing/2014/main" id="{4BF69729-304A-42AE-8336-C9BFD41A02B5}"/>
              </a:ext>
            </a:extLst>
          </p:cNvPr>
          <p:cNvPicPr>
            <a:picLocks noChangeAspect="1"/>
          </p:cNvPicPr>
          <p:nvPr/>
        </p:nvPicPr>
        <p:blipFill>
          <a:blip r:embed="rId2"/>
          <a:stretch>
            <a:fillRect/>
          </a:stretch>
        </p:blipFill>
        <p:spPr>
          <a:xfrm>
            <a:off x="5883264" y="1233291"/>
            <a:ext cx="5955766" cy="4705054"/>
          </a:xfrm>
          <a:prstGeom prst="rect">
            <a:avLst/>
          </a:prstGeom>
        </p:spPr>
      </p:pic>
    </p:spTree>
    <p:extLst>
      <p:ext uri="{BB962C8B-B14F-4D97-AF65-F5344CB8AC3E}">
        <p14:creationId xmlns:p14="http://schemas.microsoft.com/office/powerpoint/2010/main" val="2745363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7403-F873-473B-AEE3-108309347245}"/>
              </a:ext>
            </a:extLst>
          </p:cNvPr>
          <p:cNvSpPr>
            <a:spLocks noGrp="1"/>
          </p:cNvSpPr>
          <p:nvPr>
            <p:ph type="title"/>
          </p:nvPr>
        </p:nvSpPr>
        <p:spPr>
          <a:xfrm>
            <a:off x="623517" y="1084950"/>
            <a:ext cx="11568483" cy="894425"/>
          </a:xfrm>
        </p:spPr>
        <p:txBody>
          <a:bodyPr>
            <a:normAutofit/>
          </a:bodyPr>
          <a:lstStyle/>
          <a:p>
            <a:r>
              <a:rPr lang="en-US"/>
              <a:t>Updating Daily Delta Run</a:t>
            </a:r>
          </a:p>
        </p:txBody>
      </p:sp>
      <p:sp>
        <p:nvSpPr>
          <p:cNvPr id="5" name="Content Placeholder 4">
            <a:extLst>
              <a:ext uri="{FF2B5EF4-FFF2-40B4-BE49-F238E27FC236}">
                <a16:creationId xmlns:a16="http://schemas.microsoft.com/office/drawing/2014/main" id="{602E909E-7A9E-472F-A7FE-D83A815B1B2A}"/>
              </a:ext>
            </a:extLst>
          </p:cNvPr>
          <p:cNvSpPr>
            <a:spLocks noGrp="1"/>
          </p:cNvSpPr>
          <p:nvPr>
            <p:ph idx="1"/>
          </p:nvPr>
        </p:nvSpPr>
        <p:spPr>
          <a:xfrm>
            <a:off x="651164" y="2208944"/>
            <a:ext cx="10550236" cy="3968019"/>
          </a:xfrm>
        </p:spPr>
        <p:txBody>
          <a:bodyPr>
            <a:normAutofit/>
          </a:bodyPr>
          <a:lstStyle/>
          <a:p>
            <a:r>
              <a:rPr lang="en-US"/>
              <a:t>Since each day’s daily delta has 16 streams, we modified the experiment so that it waits for each of the streams to be ready before processing the data</a:t>
            </a:r>
          </a:p>
          <a:p>
            <a:r>
              <a:rPr lang="en-US"/>
              <a:t>We scheduled this to run twice a day in case the streams weren’t ready the first time</a:t>
            </a:r>
          </a:p>
          <a:p>
            <a:r>
              <a:rPr lang="en-US"/>
              <a:t>Once they are ready, we process them via the Generate Recipe Snapshot from </a:t>
            </a:r>
            <a:r>
              <a:rPr lang="en-US" err="1"/>
              <a:t>RetroIndex</a:t>
            </a:r>
            <a:r>
              <a:rPr lang="en-US"/>
              <a:t> module which will add fields we need such as HasRecipeMarkup</a:t>
            </a:r>
          </a:p>
        </p:txBody>
      </p:sp>
    </p:spTree>
    <p:extLst>
      <p:ext uri="{BB962C8B-B14F-4D97-AF65-F5344CB8AC3E}">
        <p14:creationId xmlns:p14="http://schemas.microsoft.com/office/powerpoint/2010/main" val="409046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57403-F873-473B-AEE3-108309347245}"/>
              </a:ext>
            </a:extLst>
          </p:cNvPr>
          <p:cNvSpPr>
            <a:spLocks noGrp="1"/>
          </p:cNvSpPr>
          <p:nvPr>
            <p:ph type="title"/>
          </p:nvPr>
        </p:nvSpPr>
        <p:spPr>
          <a:xfrm>
            <a:off x="624191" y="324663"/>
            <a:ext cx="11568483" cy="894425"/>
          </a:xfrm>
        </p:spPr>
        <p:txBody>
          <a:bodyPr>
            <a:normAutofit/>
          </a:bodyPr>
          <a:lstStyle/>
          <a:p>
            <a:r>
              <a:rPr lang="en-US"/>
              <a:t>Updating Daily Delta Run</a:t>
            </a:r>
          </a:p>
        </p:txBody>
      </p:sp>
      <p:pic>
        <p:nvPicPr>
          <p:cNvPr id="4" name="Picture 4" descr="A screenshot of a cell phone&#10;&#10;Description automatically generated">
            <a:extLst>
              <a:ext uri="{FF2B5EF4-FFF2-40B4-BE49-F238E27FC236}">
                <a16:creationId xmlns:a16="http://schemas.microsoft.com/office/drawing/2014/main" id="{669EB2EC-E05D-4058-B8AE-B6DE31979ECA}"/>
              </a:ext>
            </a:extLst>
          </p:cNvPr>
          <p:cNvPicPr>
            <a:picLocks noGrp="1" noChangeAspect="1"/>
          </p:cNvPicPr>
          <p:nvPr>
            <p:ph idx="1"/>
          </p:nvPr>
        </p:nvPicPr>
        <p:blipFill>
          <a:blip r:embed="rId2"/>
          <a:stretch>
            <a:fillRect/>
          </a:stretch>
        </p:blipFill>
        <p:spPr>
          <a:xfrm>
            <a:off x="1065" y="1222785"/>
            <a:ext cx="12180858" cy="4933946"/>
          </a:xfrm>
        </p:spPr>
      </p:pic>
    </p:spTree>
    <p:extLst>
      <p:ext uri="{BB962C8B-B14F-4D97-AF65-F5344CB8AC3E}">
        <p14:creationId xmlns:p14="http://schemas.microsoft.com/office/powerpoint/2010/main" val="125618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p:txBody>
          <a:bodyPr/>
          <a:lstStyle/>
          <a:p>
            <a:r>
              <a:rPr lang="en-US"/>
              <a:t>Find Dropped URLs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a:bodyPr>
          <a:lstStyle/>
          <a:p>
            <a:r>
              <a:rPr lang="en-US"/>
              <a:t>We discovered that </a:t>
            </a:r>
            <a:r>
              <a:rPr lang="en-US" err="1"/>
              <a:t>BodyStatus</a:t>
            </a:r>
            <a:r>
              <a:rPr lang="en-US"/>
              <a:t> and </a:t>
            </a:r>
            <a:r>
              <a:rPr lang="en-US" err="1"/>
              <a:t>HeaderStatus</a:t>
            </a:r>
            <a:r>
              <a:rPr lang="en-US"/>
              <a:t> fields in daily delta can indicate whether the content was added, removed, changed or invalid</a:t>
            </a:r>
          </a:p>
          <a:p>
            <a:r>
              <a:rPr lang="en-US"/>
              <a:t>We leveraged this to collect the dropped URLs (status of 2) from the daily delta each day when we do our daily delta run</a:t>
            </a:r>
          </a:p>
          <a:p>
            <a:endParaRPr lang="en-US"/>
          </a:p>
        </p:txBody>
      </p:sp>
      <p:pic>
        <p:nvPicPr>
          <p:cNvPr id="4" name="Picture 4" descr="A picture containing bird, flower&#10;&#10;Description automatically generated">
            <a:extLst>
              <a:ext uri="{FF2B5EF4-FFF2-40B4-BE49-F238E27FC236}">
                <a16:creationId xmlns:a16="http://schemas.microsoft.com/office/drawing/2014/main" id="{5FDF6A42-546F-461D-8FB3-9A9E5DE9B697}"/>
              </a:ext>
            </a:extLst>
          </p:cNvPr>
          <p:cNvPicPr>
            <a:picLocks noChangeAspect="1"/>
          </p:cNvPicPr>
          <p:nvPr/>
        </p:nvPicPr>
        <p:blipFill>
          <a:blip r:embed="rId2"/>
          <a:stretch>
            <a:fillRect/>
          </a:stretch>
        </p:blipFill>
        <p:spPr>
          <a:xfrm>
            <a:off x="651409" y="4014026"/>
            <a:ext cx="10828492" cy="1837488"/>
          </a:xfrm>
          <a:prstGeom prst="rect">
            <a:avLst/>
          </a:prstGeom>
        </p:spPr>
      </p:pic>
    </p:spTree>
    <p:extLst>
      <p:ext uri="{BB962C8B-B14F-4D97-AF65-F5344CB8AC3E}">
        <p14:creationId xmlns:p14="http://schemas.microsoft.com/office/powerpoint/2010/main" val="8171653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p:txBody>
          <a:bodyPr/>
          <a:lstStyle/>
          <a:p>
            <a:r>
              <a:rPr lang="en-US"/>
              <a:t>Find Dropped URLs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p:txBody>
      </p:sp>
      <p:pic>
        <p:nvPicPr>
          <p:cNvPr id="5" name="Picture 5" descr="A close up of a map&#10;&#10;Description automatically generated">
            <a:extLst>
              <a:ext uri="{FF2B5EF4-FFF2-40B4-BE49-F238E27FC236}">
                <a16:creationId xmlns:a16="http://schemas.microsoft.com/office/drawing/2014/main" id="{F896BA1F-A1F5-424D-BD54-4E804FBF1348}"/>
              </a:ext>
            </a:extLst>
          </p:cNvPr>
          <p:cNvPicPr>
            <a:picLocks noChangeAspect="1"/>
          </p:cNvPicPr>
          <p:nvPr/>
        </p:nvPicPr>
        <p:blipFill>
          <a:blip r:embed="rId2"/>
          <a:stretch>
            <a:fillRect/>
          </a:stretch>
        </p:blipFill>
        <p:spPr>
          <a:xfrm>
            <a:off x="-2697" y="1916857"/>
            <a:ext cx="12204137" cy="4413418"/>
          </a:xfrm>
          <a:prstGeom prst="rect">
            <a:avLst/>
          </a:prstGeom>
        </p:spPr>
      </p:pic>
    </p:spTree>
    <p:extLst>
      <p:ext uri="{BB962C8B-B14F-4D97-AF65-F5344CB8AC3E}">
        <p14:creationId xmlns:p14="http://schemas.microsoft.com/office/powerpoint/2010/main" val="3868076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p:txBody>
          <a:bodyPr/>
          <a:lstStyle/>
          <a:p>
            <a:r>
              <a:rPr lang="en-US"/>
              <a:t>Weekly Snapshot Replacement</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a:bodyPr>
          <a:lstStyle/>
          <a:p>
            <a:r>
              <a:rPr lang="en-US"/>
              <a:t>We wrote a script to combine 7 days of daily delta and the 7 days of dropped URLs we calculated, then remove the dropped URLs from the combined daily delta</a:t>
            </a:r>
          </a:p>
          <a:p>
            <a:r>
              <a:rPr lang="en-US"/>
              <a:t>We also added processing steps (</a:t>
            </a:r>
            <a:r>
              <a:rPr lang="en-US" err="1"/>
              <a:t>PreSemanticExtraction</a:t>
            </a:r>
            <a:r>
              <a:rPr lang="en-US"/>
              <a:t> and </a:t>
            </a:r>
            <a:r>
              <a:rPr lang="en-US" err="1"/>
              <a:t>RecipePipeline</a:t>
            </a:r>
            <a:r>
              <a:rPr lang="en-US"/>
              <a:t>… modules) to the daily delta before removing the dropped URLs</a:t>
            </a:r>
          </a:p>
          <a:p>
            <a:endParaRPr lang="en-US"/>
          </a:p>
          <a:p>
            <a:endParaRPr lang="en-US"/>
          </a:p>
        </p:txBody>
      </p:sp>
    </p:spTree>
    <p:extLst>
      <p:ext uri="{BB962C8B-B14F-4D97-AF65-F5344CB8AC3E}">
        <p14:creationId xmlns:p14="http://schemas.microsoft.com/office/powerpoint/2010/main" val="3983975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84881" y="210027"/>
            <a:ext cx="10550236" cy="867451"/>
          </a:xfrm>
        </p:spPr>
        <p:txBody>
          <a:bodyPr/>
          <a:lstStyle/>
          <a:p>
            <a:r>
              <a:rPr lang="en-US"/>
              <a:t>Full Snapshot Replacement 1.0</a:t>
            </a:r>
          </a:p>
        </p:txBody>
      </p:sp>
      <p:pic>
        <p:nvPicPr>
          <p:cNvPr id="6" name="Picture 6" descr="A picture containing text, map&#10;&#10;Description automatically generated">
            <a:extLst>
              <a:ext uri="{FF2B5EF4-FFF2-40B4-BE49-F238E27FC236}">
                <a16:creationId xmlns:a16="http://schemas.microsoft.com/office/drawing/2014/main" id="{5327144A-B0FE-4B99-83DE-2B4EFB35BC50}"/>
              </a:ext>
            </a:extLst>
          </p:cNvPr>
          <p:cNvPicPr>
            <a:picLocks noGrp="1" noChangeAspect="1"/>
          </p:cNvPicPr>
          <p:nvPr>
            <p:ph idx="1"/>
          </p:nvPr>
        </p:nvPicPr>
        <p:blipFill>
          <a:blip r:embed="rId2"/>
          <a:stretch>
            <a:fillRect/>
          </a:stretch>
        </p:blipFill>
        <p:spPr>
          <a:xfrm>
            <a:off x="389628" y="1093605"/>
            <a:ext cx="10936095" cy="5237433"/>
          </a:xfrm>
        </p:spPr>
      </p:pic>
    </p:spTree>
    <p:extLst>
      <p:ext uri="{BB962C8B-B14F-4D97-AF65-F5344CB8AC3E}">
        <p14:creationId xmlns:p14="http://schemas.microsoft.com/office/powerpoint/2010/main" val="1104268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51164" y="346074"/>
            <a:ext cx="10550236" cy="955227"/>
          </a:xfrm>
        </p:spPr>
        <p:txBody>
          <a:bodyPr/>
          <a:lstStyle/>
          <a:p>
            <a:r>
              <a:rPr lang="en-US"/>
              <a:t>Verify Results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a:xfrm>
            <a:off x="651164" y="1368835"/>
            <a:ext cx="10550236" cy="4808127"/>
          </a:xfrm>
        </p:spPr>
        <p:txBody>
          <a:bodyPr vert="horz" lIns="91440" tIns="45720" rIns="91440" bIns="45720" rtlCol="0" anchor="t">
            <a:normAutofit/>
          </a:bodyPr>
          <a:lstStyle/>
          <a:p>
            <a:r>
              <a:rPr lang="en-US"/>
              <a:t>We performed a parity check on the unprocessed equivalent of our generated snapshot</a:t>
            </a:r>
          </a:p>
          <a:p>
            <a:r>
              <a:rPr lang="en-US"/>
              <a:t>We removed Urls according to their most recent status</a:t>
            </a:r>
          </a:p>
          <a:p>
            <a:endParaRPr lang="en-US"/>
          </a:p>
        </p:txBody>
      </p:sp>
      <p:graphicFrame>
        <p:nvGraphicFramePr>
          <p:cNvPr id="6" name="Table 5">
            <a:extLst>
              <a:ext uri="{FF2B5EF4-FFF2-40B4-BE49-F238E27FC236}">
                <a16:creationId xmlns:a16="http://schemas.microsoft.com/office/drawing/2014/main" id="{2B587F06-A770-4D5B-B01E-038CBD1E00D2}"/>
              </a:ext>
            </a:extLst>
          </p:cNvPr>
          <p:cNvGraphicFramePr>
            <a:graphicFrameLocks noGrp="1"/>
          </p:cNvGraphicFramePr>
          <p:nvPr>
            <p:extLst>
              <p:ext uri="{D42A27DB-BD31-4B8C-83A1-F6EECF244321}">
                <p14:modId xmlns:p14="http://schemas.microsoft.com/office/powerpoint/2010/main" val="4039481970"/>
              </p:ext>
            </p:extLst>
          </p:nvPr>
        </p:nvGraphicFramePr>
        <p:xfrm>
          <a:off x="556260" y="3116580"/>
          <a:ext cx="10980849" cy="2860508"/>
        </p:xfrm>
        <a:graphic>
          <a:graphicData uri="http://schemas.openxmlformats.org/drawingml/2006/table">
            <a:tbl>
              <a:tblPr firstRow="1" bandRow="1">
                <a:tableStyleId>{5C22544A-7EE6-4342-B048-85BDC9FD1C3A}</a:tableStyleId>
              </a:tblPr>
              <a:tblGrid>
                <a:gridCol w="4136300">
                  <a:extLst>
                    <a:ext uri="{9D8B030D-6E8A-4147-A177-3AD203B41FA5}">
                      <a16:colId xmlns:a16="http://schemas.microsoft.com/office/drawing/2014/main" val="2035015003"/>
                    </a:ext>
                  </a:extLst>
                </a:gridCol>
                <a:gridCol w="3879384">
                  <a:extLst>
                    <a:ext uri="{9D8B030D-6E8A-4147-A177-3AD203B41FA5}">
                      <a16:colId xmlns:a16="http://schemas.microsoft.com/office/drawing/2014/main" val="558778508"/>
                    </a:ext>
                  </a:extLst>
                </a:gridCol>
                <a:gridCol w="2965165">
                  <a:extLst>
                    <a:ext uri="{9D8B030D-6E8A-4147-A177-3AD203B41FA5}">
                      <a16:colId xmlns:a16="http://schemas.microsoft.com/office/drawing/2014/main" val="1592667412"/>
                    </a:ext>
                  </a:extLst>
                </a:gridCol>
              </a:tblGrid>
              <a:tr h="847725">
                <a:tc>
                  <a:txBody>
                    <a:bodyPr/>
                    <a:lstStyle/>
                    <a:p>
                      <a:pPr lvl="0">
                        <a:buNone/>
                      </a:pPr>
                      <a:endParaRPr lang="en-US" sz="2400"/>
                    </a:p>
                  </a:txBody>
                  <a:tcPr/>
                </a:tc>
                <a:tc>
                  <a:txBody>
                    <a:bodyPr/>
                    <a:lstStyle/>
                    <a:p>
                      <a:pPr lvl="0">
                        <a:buNone/>
                      </a:pPr>
                      <a:r>
                        <a:rPr lang="en-US" sz="2400"/>
                        <a:t>Difference in URLs original and generated snapshot</a:t>
                      </a:r>
                    </a:p>
                  </a:txBody>
                  <a:tcPr/>
                </a:tc>
                <a:tc>
                  <a:txBody>
                    <a:bodyPr/>
                    <a:lstStyle/>
                    <a:p>
                      <a:pPr lvl="0">
                        <a:buNone/>
                      </a:pPr>
                      <a:r>
                        <a:rPr lang="en-US" sz="2400"/>
                        <a:t>% Difference</a:t>
                      </a:r>
                    </a:p>
                  </a:txBody>
                  <a:tcPr/>
                </a:tc>
                <a:extLst>
                  <a:ext uri="{0D108BD9-81ED-4DB2-BD59-A6C34878D82A}">
                    <a16:rowId xmlns:a16="http://schemas.microsoft.com/office/drawing/2014/main" val="2640722464"/>
                  </a:ext>
                </a:extLst>
              </a:tr>
              <a:tr h="1006391">
                <a:tc>
                  <a:txBody>
                    <a:bodyPr/>
                    <a:lstStyle/>
                    <a:p>
                      <a:pPr lvl="0">
                        <a:buNone/>
                      </a:pPr>
                      <a:r>
                        <a:rPr lang="en-US" sz="2400" b="0" i="0" u="none" strike="noStrike" noProof="0">
                          <a:latin typeface="Avenir Next LT Pro Light"/>
                        </a:rPr>
                        <a:t>body -1 OR header -1</a:t>
                      </a:r>
                      <a:endParaRPr lang="en-US" sz="2400"/>
                    </a:p>
                  </a:txBody>
                  <a:tcPr/>
                </a:tc>
                <a:tc>
                  <a:txBody>
                    <a:bodyPr/>
                    <a:lstStyle/>
                    <a:p>
                      <a:pPr lvl="0" algn="r">
                        <a:buNone/>
                      </a:pPr>
                      <a:r>
                        <a:rPr lang="en-US" sz="2400"/>
                        <a:t>-977, 284, 897</a:t>
                      </a:r>
                    </a:p>
                  </a:txBody>
                  <a:tcPr/>
                </a:tc>
                <a:tc>
                  <a:txBody>
                    <a:bodyPr/>
                    <a:lstStyle/>
                    <a:p>
                      <a:pPr lvl="0" algn="r">
                        <a:buNone/>
                      </a:pPr>
                      <a:r>
                        <a:rPr lang="en-US" sz="2400"/>
                        <a:t>-35.67%</a:t>
                      </a:r>
                    </a:p>
                  </a:txBody>
                  <a:tcPr/>
                </a:tc>
                <a:extLst>
                  <a:ext uri="{0D108BD9-81ED-4DB2-BD59-A6C34878D82A}">
                    <a16:rowId xmlns:a16="http://schemas.microsoft.com/office/drawing/2014/main" val="3061040742"/>
                  </a:ext>
                </a:extLst>
              </a:tr>
              <a:tr h="1006392">
                <a:tc>
                  <a:txBody>
                    <a:bodyPr/>
                    <a:lstStyle/>
                    <a:p>
                      <a:pPr lvl="0">
                        <a:buNone/>
                      </a:pPr>
                      <a:r>
                        <a:rPr lang="en-US" sz="2400" b="0" i="0" u="none" strike="noStrike" noProof="0">
                          <a:latin typeface="Avenir Next LT Pro Light"/>
                        </a:rPr>
                        <a:t>body 2 OR header 2</a:t>
                      </a:r>
                    </a:p>
                  </a:txBody>
                  <a:tcPr/>
                </a:tc>
                <a:tc>
                  <a:txBody>
                    <a:bodyPr/>
                    <a:lstStyle/>
                    <a:p>
                      <a:pPr algn="r"/>
                      <a:r>
                        <a:rPr lang="en-US" sz="2400"/>
                        <a:t>764, 082</a:t>
                      </a:r>
                    </a:p>
                  </a:txBody>
                  <a:tcPr/>
                </a:tc>
                <a:tc>
                  <a:txBody>
                    <a:bodyPr/>
                    <a:lstStyle/>
                    <a:p>
                      <a:pPr algn="r"/>
                      <a:r>
                        <a:rPr lang="en-US" sz="2400"/>
                        <a:t>0.02%</a:t>
                      </a:r>
                    </a:p>
                  </a:txBody>
                  <a:tcPr/>
                </a:tc>
                <a:extLst>
                  <a:ext uri="{0D108BD9-81ED-4DB2-BD59-A6C34878D82A}">
                    <a16:rowId xmlns:a16="http://schemas.microsoft.com/office/drawing/2014/main" val="2326558594"/>
                  </a:ext>
                </a:extLst>
              </a:tr>
            </a:tbl>
          </a:graphicData>
        </a:graphic>
      </p:graphicFrame>
    </p:spTree>
    <p:extLst>
      <p:ext uri="{BB962C8B-B14F-4D97-AF65-F5344CB8AC3E}">
        <p14:creationId xmlns:p14="http://schemas.microsoft.com/office/powerpoint/2010/main" val="18215985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p:txBody>
          <a:bodyPr/>
          <a:lstStyle/>
          <a:p>
            <a:r>
              <a:rPr lang="en-US"/>
              <a:t>Initial Daily Snapshot</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lnSpcReduction="10000"/>
          </a:bodyPr>
          <a:lstStyle/>
          <a:p>
            <a:r>
              <a:rPr lang="en-US"/>
              <a:t>Modified experiment to add daily delta (processed) every day</a:t>
            </a:r>
          </a:p>
          <a:p>
            <a:r>
              <a:rPr lang="en-US"/>
              <a:t>This way an updated snapshot will be available each day and the data will be more fresh</a:t>
            </a:r>
          </a:p>
          <a:p>
            <a:r>
              <a:rPr lang="en-US"/>
              <a:t>We only process daily info with </a:t>
            </a:r>
            <a:r>
              <a:rPr lang="en-US" err="1"/>
              <a:t>BodyStatus</a:t>
            </a:r>
            <a:r>
              <a:rPr lang="en-US"/>
              <a:t> and </a:t>
            </a:r>
            <a:r>
              <a:rPr lang="en-US" err="1"/>
              <a:t>HeaderStatus</a:t>
            </a:r>
            <a:r>
              <a:rPr lang="en-US"/>
              <a:t> != 2 </a:t>
            </a:r>
          </a:p>
          <a:p>
            <a:pPr marL="0" indent="0">
              <a:buNone/>
            </a:pPr>
            <a:r>
              <a:rPr lang="en-US"/>
              <a:t>   and !=-1</a:t>
            </a:r>
          </a:p>
          <a:p>
            <a:r>
              <a:rPr lang="en-US"/>
              <a:t>Then we remove </a:t>
            </a:r>
            <a:r>
              <a:rPr lang="en-US" err="1"/>
              <a:t>Urls</a:t>
            </a:r>
            <a:r>
              <a:rPr lang="en-US"/>
              <a:t> with </a:t>
            </a:r>
            <a:r>
              <a:rPr lang="en-US" err="1">
                <a:ea typeface="+mj-lt"/>
                <a:cs typeface="+mj-lt"/>
              </a:rPr>
              <a:t>BodyStatus</a:t>
            </a:r>
            <a:r>
              <a:rPr lang="en-US">
                <a:ea typeface="+mj-lt"/>
                <a:cs typeface="+mj-lt"/>
              </a:rPr>
              <a:t> and </a:t>
            </a:r>
            <a:r>
              <a:rPr lang="en-US" err="1">
                <a:ea typeface="+mj-lt"/>
                <a:cs typeface="+mj-lt"/>
              </a:rPr>
              <a:t>HeaderStatus</a:t>
            </a:r>
            <a:r>
              <a:rPr lang="en-US"/>
              <a:t> = 2 from the previous day’s snapshot, leaving </a:t>
            </a:r>
            <a:r>
              <a:rPr lang="en-US" err="1"/>
              <a:t>urls</a:t>
            </a:r>
            <a:endParaRPr lang="en-US"/>
          </a:p>
          <a:p>
            <a:r>
              <a:rPr lang="en-US"/>
              <a:t>We add processed daily delta info to the previous snapshot to make the current one</a:t>
            </a:r>
          </a:p>
          <a:p>
            <a:endParaRPr lang="en-US"/>
          </a:p>
        </p:txBody>
      </p:sp>
    </p:spTree>
    <p:extLst>
      <p:ext uri="{BB962C8B-B14F-4D97-AF65-F5344CB8AC3E}">
        <p14:creationId xmlns:p14="http://schemas.microsoft.com/office/powerpoint/2010/main" val="326239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25BE0-DFB1-425A-8F94-FE6555331984}"/>
              </a:ext>
            </a:extLst>
          </p:cNvPr>
          <p:cNvSpPr>
            <a:spLocks noGrp="1"/>
          </p:cNvSpPr>
          <p:nvPr>
            <p:ph type="title"/>
          </p:nvPr>
        </p:nvSpPr>
        <p:spPr>
          <a:xfrm>
            <a:off x="651164" y="365125"/>
            <a:ext cx="10550236" cy="1052710"/>
          </a:xfrm>
        </p:spPr>
        <p:txBody>
          <a:bodyPr/>
          <a:lstStyle/>
          <a:p>
            <a:r>
              <a:rPr lang="en-US"/>
              <a:t>Initial Daily Snapshot </a:t>
            </a:r>
          </a:p>
        </p:txBody>
      </p:sp>
      <p:pic>
        <p:nvPicPr>
          <p:cNvPr id="5" name="Content Placeholder 4">
            <a:extLst>
              <a:ext uri="{FF2B5EF4-FFF2-40B4-BE49-F238E27FC236}">
                <a16:creationId xmlns:a16="http://schemas.microsoft.com/office/drawing/2014/main" id="{804C5F88-A2BB-4034-B929-1102A2847848}"/>
              </a:ext>
            </a:extLst>
          </p:cNvPr>
          <p:cNvPicPr>
            <a:picLocks noGrp="1" noChangeAspect="1"/>
          </p:cNvPicPr>
          <p:nvPr>
            <p:ph idx="1"/>
          </p:nvPr>
        </p:nvPicPr>
        <p:blipFill>
          <a:blip r:embed="rId2"/>
          <a:stretch>
            <a:fillRect/>
          </a:stretch>
        </p:blipFill>
        <p:spPr>
          <a:xfrm>
            <a:off x="277188" y="1415051"/>
            <a:ext cx="11640624" cy="5442908"/>
          </a:xfrm>
        </p:spPr>
      </p:pic>
    </p:spTree>
    <p:extLst>
      <p:ext uri="{BB962C8B-B14F-4D97-AF65-F5344CB8AC3E}">
        <p14:creationId xmlns:p14="http://schemas.microsoft.com/office/powerpoint/2010/main" val="377824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FFA683-4D7A-484A-BBC3-5065D8D8D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7540FA-8992-4E92-AF7C-7D2F5AF60274}"/>
              </a:ext>
            </a:extLst>
          </p:cNvPr>
          <p:cNvSpPr>
            <a:spLocks noGrp="1"/>
          </p:cNvSpPr>
          <p:nvPr>
            <p:ph type="title"/>
          </p:nvPr>
        </p:nvSpPr>
        <p:spPr>
          <a:xfrm>
            <a:off x="553719" y="827888"/>
            <a:ext cx="3146911" cy="5115711"/>
          </a:xfrm>
        </p:spPr>
        <p:txBody>
          <a:bodyPr anchor="b">
            <a:normAutofit/>
          </a:bodyPr>
          <a:lstStyle/>
          <a:p>
            <a:r>
              <a:rPr lang="en-US">
                <a:solidFill>
                  <a:schemeClr val="bg1"/>
                </a:solidFill>
              </a:rPr>
              <a:t>Intro</a:t>
            </a:r>
          </a:p>
        </p:txBody>
      </p:sp>
      <p:pic>
        <p:nvPicPr>
          <p:cNvPr id="4" name="Picture 4" descr="A vase of flowers sitting in front of a window&#10;&#10;Description automatically generated">
            <a:extLst>
              <a:ext uri="{FF2B5EF4-FFF2-40B4-BE49-F238E27FC236}">
                <a16:creationId xmlns:a16="http://schemas.microsoft.com/office/drawing/2014/main" id="{D72ED882-AB23-44B0-8CF2-1FB264BEE7CA}"/>
              </a:ext>
            </a:extLst>
          </p:cNvPr>
          <p:cNvPicPr>
            <a:picLocks noGrp="1" noChangeAspect="1"/>
          </p:cNvPicPr>
          <p:nvPr>
            <p:ph idx="1"/>
          </p:nvPr>
        </p:nvPicPr>
        <p:blipFill>
          <a:blip r:embed="rId2"/>
          <a:stretch>
            <a:fillRect/>
          </a:stretch>
        </p:blipFill>
        <p:spPr>
          <a:xfrm>
            <a:off x="4076038" y="-41342"/>
            <a:ext cx="10472047" cy="6988593"/>
          </a:xfrm>
        </p:spPr>
      </p:pic>
    </p:spTree>
    <p:extLst>
      <p:ext uri="{BB962C8B-B14F-4D97-AF65-F5344CB8AC3E}">
        <p14:creationId xmlns:p14="http://schemas.microsoft.com/office/powerpoint/2010/main" val="38227419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3DE4-4EEF-493D-B65F-D058DE280DBA}"/>
              </a:ext>
            </a:extLst>
          </p:cNvPr>
          <p:cNvSpPr>
            <a:spLocks noGrp="1"/>
          </p:cNvSpPr>
          <p:nvPr>
            <p:ph type="title"/>
          </p:nvPr>
        </p:nvSpPr>
        <p:spPr/>
        <p:txBody>
          <a:bodyPr/>
          <a:lstStyle/>
          <a:p>
            <a:r>
              <a:rPr lang="en-US"/>
              <a:t>Final Daily Snapshot </a:t>
            </a:r>
          </a:p>
        </p:txBody>
      </p:sp>
      <p:sp>
        <p:nvSpPr>
          <p:cNvPr id="3" name="Content Placeholder 2">
            <a:extLst>
              <a:ext uri="{FF2B5EF4-FFF2-40B4-BE49-F238E27FC236}">
                <a16:creationId xmlns:a16="http://schemas.microsoft.com/office/drawing/2014/main" id="{0F05D86D-3404-4DD7-AAAE-2BBF897474CF}"/>
              </a:ext>
            </a:extLst>
          </p:cNvPr>
          <p:cNvSpPr>
            <a:spLocks noGrp="1"/>
          </p:cNvSpPr>
          <p:nvPr>
            <p:ph idx="1"/>
          </p:nvPr>
        </p:nvSpPr>
        <p:spPr/>
        <p:txBody>
          <a:bodyPr vert="horz" lIns="91440" tIns="45720" rIns="91440" bIns="45720" rtlCol="0" anchor="t">
            <a:normAutofit/>
          </a:bodyPr>
          <a:lstStyle/>
          <a:p>
            <a:r>
              <a:rPr lang="en-US"/>
              <a:t>We reached out to the </a:t>
            </a:r>
            <a:r>
              <a:rPr lang="en-US" err="1"/>
              <a:t>RetroIndex</a:t>
            </a:r>
            <a:r>
              <a:rPr lang="en-US"/>
              <a:t> team about the different statuses</a:t>
            </a:r>
          </a:p>
          <a:p>
            <a:r>
              <a:rPr lang="en-US"/>
              <a:t>Discovered that we need to handle the case where a status of -1 could mean invalid OR unchanged</a:t>
            </a:r>
          </a:p>
          <a:p>
            <a:r>
              <a:rPr lang="en-US"/>
              <a:t>We added logic to merge fields from the previous snapshot with the new snapshot depending on if the </a:t>
            </a:r>
            <a:r>
              <a:rPr lang="en-US" err="1"/>
              <a:t>BodyStatus</a:t>
            </a:r>
            <a:r>
              <a:rPr lang="en-US"/>
              <a:t> was -1 or if the </a:t>
            </a:r>
            <a:r>
              <a:rPr lang="en-US" err="1"/>
              <a:t>HeaderStatus</a:t>
            </a:r>
            <a:r>
              <a:rPr lang="en-US"/>
              <a:t> was -1 </a:t>
            </a:r>
          </a:p>
          <a:p>
            <a:r>
              <a:rPr lang="en-US" err="1"/>
              <a:t>BodyStatus</a:t>
            </a:r>
            <a:r>
              <a:rPr lang="en-US"/>
              <a:t> = -1 AND </a:t>
            </a:r>
            <a:r>
              <a:rPr lang="en-US" err="1"/>
              <a:t>HeaderStatus</a:t>
            </a:r>
            <a:r>
              <a:rPr lang="en-US"/>
              <a:t> = -1 is considered invalid and ignored</a:t>
            </a:r>
          </a:p>
        </p:txBody>
      </p:sp>
    </p:spTree>
    <p:extLst>
      <p:ext uri="{BB962C8B-B14F-4D97-AF65-F5344CB8AC3E}">
        <p14:creationId xmlns:p14="http://schemas.microsoft.com/office/powerpoint/2010/main" val="835042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63DE4-4EEF-493D-B65F-D058DE280DBA}"/>
              </a:ext>
            </a:extLst>
          </p:cNvPr>
          <p:cNvSpPr>
            <a:spLocks noGrp="1"/>
          </p:cNvSpPr>
          <p:nvPr>
            <p:ph type="title"/>
          </p:nvPr>
        </p:nvSpPr>
        <p:spPr/>
        <p:txBody>
          <a:bodyPr/>
          <a:lstStyle/>
          <a:p>
            <a:r>
              <a:rPr lang="en-US"/>
              <a:t>Final Daily Snapshot</a:t>
            </a:r>
          </a:p>
        </p:txBody>
      </p:sp>
      <p:graphicFrame>
        <p:nvGraphicFramePr>
          <p:cNvPr id="7" name="Table 4">
            <a:extLst>
              <a:ext uri="{FF2B5EF4-FFF2-40B4-BE49-F238E27FC236}">
                <a16:creationId xmlns:a16="http://schemas.microsoft.com/office/drawing/2014/main" id="{1508AF2E-4AAD-473E-AC0D-5CE3CA8DEDB1}"/>
              </a:ext>
            </a:extLst>
          </p:cNvPr>
          <p:cNvGraphicFramePr>
            <a:graphicFrameLocks noGrp="1"/>
          </p:cNvGraphicFramePr>
          <p:nvPr>
            <p:extLst>
              <p:ext uri="{D42A27DB-BD31-4B8C-83A1-F6EECF244321}">
                <p14:modId xmlns:p14="http://schemas.microsoft.com/office/powerpoint/2010/main" val="4285511513"/>
              </p:ext>
            </p:extLst>
          </p:nvPr>
        </p:nvGraphicFramePr>
        <p:xfrm>
          <a:off x="1633827" y="2261211"/>
          <a:ext cx="8168640" cy="256032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2362794438"/>
                    </a:ext>
                  </a:extLst>
                </a:gridCol>
                <a:gridCol w="4084320">
                  <a:extLst>
                    <a:ext uri="{9D8B030D-6E8A-4147-A177-3AD203B41FA5}">
                      <a16:colId xmlns:a16="http://schemas.microsoft.com/office/drawing/2014/main" val="2347261290"/>
                    </a:ext>
                  </a:extLst>
                </a:gridCol>
              </a:tblGrid>
              <a:tr h="290058">
                <a:tc>
                  <a:txBody>
                    <a:bodyPr/>
                    <a:lstStyle/>
                    <a:p>
                      <a:r>
                        <a:rPr lang="en-US"/>
                        <a:t>Column Name</a:t>
                      </a:r>
                    </a:p>
                  </a:txBody>
                  <a:tcPr/>
                </a:tc>
                <a:tc>
                  <a:txBody>
                    <a:bodyPr/>
                    <a:lstStyle/>
                    <a:p>
                      <a:r>
                        <a:rPr lang="en-US"/>
                        <a:t>Type</a:t>
                      </a:r>
                    </a:p>
                  </a:txBody>
                  <a:tcPr/>
                </a:tc>
                <a:extLst>
                  <a:ext uri="{0D108BD9-81ED-4DB2-BD59-A6C34878D82A}">
                    <a16:rowId xmlns:a16="http://schemas.microsoft.com/office/drawing/2014/main" val="2989799655"/>
                  </a:ext>
                </a:extLst>
              </a:tr>
              <a:tr h="290058">
                <a:tc>
                  <a:txBody>
                    <a:bodyPr/>
                    <a:lstStyle/>
                    <a:p>
                      <a:r>
                        <a:rPr lang="en-US" err="1"/>
                        <a:t>Url</a:t>
                      </a:r>
                    </a:p>
                  </a:txBody>
                  <a:tcPr/>
                </a:tc>
                <a:tc>
                  <a:txBody>
                    <a:bodyPr/>
                    <a:lstStyle/>
                    <a:p>
                      <a:r>
                        <a:rPr lang="en-US"/>
                        <a:t>string</a:t>
                      </a:r>
                    </a:p>
                  </a:txBody>
                  <a:tcPr/>
                </a:tc>
                <a:extLst>
                  <a:ext uri="{0D108BD9-81ED-4DB2-BD59-A6C34878D82A}">
                    <a16:rowId xmlns:a16="http://schemas.microsoft.com/office/drawing/2014/main" val="1797596078"/>
                  </a:ext>
                </a:extLst>
              </a:tr>
              <a:tr h="290058">
                <a:tc>
                  <a:txBody>
                    <a:bodyPr/>
                    <a:lstStyle/>
                    <a:p>
                      <a:r>
                        <a:rPr lang="en-US" err="1"/>
                        <a:t>DocumentUrl</a:t>
                      </a:r>
                    </a:p>
                  </a:txBody>
                  <a:tcPr/>
                </a:tc>
                <a:tc>
                  <a:txBody>
                    <a:bodyPr/>
                    <a:lstStyle/>
                    <a:p>
                      <a:pPr lvl="0">
                        <a:buNone/>
                      </a:pPr>
                      <a:r>
                        <a:rPr lang="en-US" sz="1800" b="0" i="0" u="none" strike="noStrike" noProof="0">
                          <a:latin typeface="Avenir Next LT Pro Light"/>
                        </a:rPr>
                        <a:t>string</a:t>
                      </a:r>
                      <a:endParaRPr lang="en-US"/>
                    </a:p>
                  </a:txBody>
                  <a:tcPr/>
                </a:tc>
                <a:extLst>
                  <a:ext uri="{0D108BD9-81ED-4DB2-BD59-A6C34878D82A}">
                    <a16:rowId xmlns:a16="http://schemas.microsoft.com/office/drawing/2014/main" val="1900466971"/>
                  </a:ext>
                </a:extLst>
              </a:tr>
              <a:tr h="290058">
                <a:tc>
                  <a:txBody>
                    <a:bodyPr/>
                    <a:lstStyle/>
                    <a:p>
                      <a:r>
                        <a:rPr lang="en-US"/>
                        <a:t>...</a:t>
                      </a:r>
                    </a:p>
                  </a:txBody>
                  <a:tcPr/>
                </a:tc>
                <a:tc>
                  <a:txBody>
                    <a:bodyPr/>
                    <a:lstStyle/>
                    <a:p>
                      <a:pPr lvl="0">
                        <a:buNone/>
                      </a:pPr>
                      <a:r>
                        <a:rPr lang="en-US" sz="1800" b="0" i="0" u="none" strike="noStrike" noProof="0">
                          <a:latin typeface="Avenir Next LT Pro Light"/>
                        </a:rPr>
                        <a:t>string</a:t>
                      </a:r>
                      <a:endParaRPr lang="en-US"/>
                    </a:p>
                  </a:txBody>
                  <a:tcPr/>
                </a:tc>
                <a:extLst>
                  <a:ext uri="{0D108BD9-81ED-4DB2-BD59-A6C34878D82A}">
                    <a16:rowId xmlns:a16="http://schemas.microsoft.com/office/drawing/2014/main" val="2818003627"/>
                  </a:ext>
                </a:extLst>
              </a:tr>
              <a:tr h="290058">
                <a:tc>
                  <a:txBody>
                    <a:bodyPr/>
                    <a:lstStyle/>
                    <a:p>
                      <a:r>
                        <a:rPr lang="en-US" err="1"/>
                        <a:t>DocHtmlBody</a:t>
                      </a:r>
                    </a:p>
                  </a:txBody>
                  <a:tcPr/>
                </a:tc>
                <a:tc>
                  <a:txBody>
                    <a:bodyPr/>
                    <a:lstStyle/>
                    <a:p>
                      <a:pPr lvl="0">
                        <a:buNone/>
                      </a:pPr>
                      <a:r>
                        <a:rPr lang="en-US" sz="1800" b="0" i="0" u="none" strike="noStrike" noProof="0">
                          <a:latin typeface="Avenir Next LT Pro Light"/>
                        </a:rPr>
                        <a:t>string</a:t>
                      </a:r>
                      <a:endParaRPr lang="en-US"/>
                    </a:p>
                  </a:txBody>
                  <a:tcPr/>
                </a:tc>
                <a:extLst>
                  <a:ext uri="{0D108BD9-81ED-4DB2-BD59-A6C34878D82A}">
                    <a16:rowId xmlns:a16="http://schemas.microsoft.com/office/drawing/2014/main" val="197248191"/>
                  </a:ext>
                </a:extLst>
              </a:tr>
              <a:tr h="290058">
                <a:tc>
                  <a:txBody>
                    <a:bodyPr/>
                    <a:lstStyle/>
                    <a:p>
                      <a:r>
                        <a:rPr lang="en-US"/>
                        <a:t>...</a:t>
                      </a:r>
                      <a:endParaRPr lang="en-US" err="1"/>
                    </a:p>
                  </a:txBody>
                  <a:tcPr/>
                </a:tc>
                <a:tc>
                  <a:txBody>
                    <a:bodyPr/>
                    <a:lstStyle/>
                    <a:p>
                      <a:pPr lvl="0">
                        <a:buNone/>
                      </a:pPr>
                      <a:r>
                        <a:rPr lang="en-US" sz="1800" b="0" i="0" u="none" strike="noStrike" noProof="0">
                          <a:latin typeface="Avenir Next LT Pro Light"/>
                        </a:rPr>
                        <a:t>string</a:t>
                      </a:r>
                      <a:endParaRPr lang="en-US"/>
                    </a:p>
                  </a:txBody>
                  <a:tcPr/>
                </a:tc>
                <a:extLst>
                  <a:ext uri="{0D108BD9-81ED-4DB2-BD59-A6C34878D82A}">
                    <a16:rowId xmlns:a16="http://schemas.microsoft.com/office/drawing/2014/main" val="2728207113"/>
                  </a:ext>
                </a:extLst>
              </a:tr>
              <a:tr h="290058">
                <a:tc>
                  <a:txBody>
                    <a:bodyPr/>
                    <a:lstStyle/>
                    <a:p>
                      <a:r>
                        <a:rPr lang="en-US" err="1"/>
                        <a:t>HasRecipeMarkup</a:t>
                      </a:r>
                    </a:p>
                  </a:txBody>
                  <a:tcPr/>
                </a:tc>
                <a:tc>
                  <a:txBody>
                    <a:bodyPr/>
                    <a:lstStyle/>
                    <a:p>
                      <a:pPr lvl="0">
                        <a:buNone/>
                      </a:pPr>
                      <a:r>
                        <a:rPr lang="en-US" sz="1800" b="0" i="0" u="none" strike="noStrike" noProof="0">
                          <a:latin typeface="Avenir Next LT Pro Light"/>
                        </a:rPr>
                        <a:t>bool</a:t>
                      </a:r>
                      <a:endParaRPr lang="en-US"/>
                    </a:p>
                  </a:txBody>
                  <a:tcPr/>
                </a:tc>
                <a:extLst>
                  <a:ext uri="{0D108BD9-81ED-4DB2-BD59-A6C34878D82A}">
                    <a16:rowId xmlns:a16="http://schemas.microsoft.com/office/drawing/2014/main" val="2086171336"/>
                  </a:ext>
                </a:extLst>
              </a:tr>
            </a:tbl>
          </a:graphicData>
        </a:graphic>
      </p:graphicFrame>
    </p:spTree>
    <p:extLst>
      <p:ext uri="{BB962C8B-B14F-4D97-AF65-F5344CB8AC3E}">
        <p14:creationId xmlns:p14="http://schemas.microsoft.com/office/powerpoint/2010/main" val="3987049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84881" y="210027"/>
            <a:ext cx="10550236" cy="867451"/>
          </a:xfrm>
        </p:spPr>
        <p:txBody>
          <a:bodyPr/>
          <a:lstStyle/>
          <a:p>
            <a:r>
              <a:rPr lang="en-US"/>
              <a:t>Final Daily Snapshot</a:t>
            </a:r>
          </a:p>
        </p:txBody>
      </p:sp>
      <p:sp>
        <p:nvSpPr>
          <p:cNvPr id="4" name="Content Placeholder 3">
            <a:extLst>
              <a:ext uri="{FF2B5EF4-FFF2-40B4-BE49-F238E27FC236}">
                <a16:creationId xmlns:a16="http://schemas.microsoft.com/office/drawing/2014/main" id="{F8493ABB-35C6-4F1F-A83A-888F88C7138F}"/>
              </a:ext>
            </a:extLst>
          </p:cNvPr>
          <p:cNvSpPr>
            <a:spLocks noGrp="1"/>
          </p:cNvSpPr>
          <p:nvPr>
            <p:ph idx="1"/>
          </p:nvPr>
        </p:nvSpPr>
        <p:spPr/>
        <p:txBody>
          <a:bodyPr/>
          <a:lstStyle/>
          <a:p>
            <a:pPr marL="0" indent="0">
              <a:buNone/>
            </a:pPr>
            <a:endParaRPr lang="en-US"/>
          </a:p>
        </p:txBody>
      </p:sp>
      <p:pic>
        <p:nvPicPr>
          <p:cNvPr id="5" name="Picture 4">
            <a:extLst>
              <a:ext uri="{FF2B5EF4-FFF2-40B4-BE49-F238E27FC236}">
                <a16:creationId xmlns:a16="http://schemas.microsoft.com/office/drawing/2014/main" id="{99C46BFA-8094-4C1B-B98A-AE91492E20C1}"/>
              </a:ext>
            </a:extLst>
          </p:cNvPr>
          <p:cNvPicPr>
            <a:picLocks noChangeAspect="1"/>
          </p:cNvPicPr>
          <p:nvPr/>
        </p:nvPicPr>
        <p:blipFill>
          <a:blip r:embed="rId2"/>
          <a:stretch>
            <a:fillRect/>
          </a:stretch>
        </p:blipFill>
        <p:spPr>
          <a:xfrm>
            <a:off x="-1" y="1190720"/>
            <a:ext cx="12192001" cy="5667279"/>
          </a:xfrm>
          <a:prstGeom prst="rect">
            <a:avLst/>
          </a:prstGeom>
        </p:spPr>
      </p:pic>
    </p:spTree>
    <p:extLst>
      <p:ext uri="{BB962C8B-B14F-4D97-AF65-F5344CB8AC3E}">
        <p14:creationId xmlns:p14="http://schemas.microsoft.com/office/powerpoint/2010/main" val="11066760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0A3E-8AB1-4F93-950A-0AB2F4335D45}"/>
              </a:ext>
            </a:extLst>
          </p:cNvPr>
          <p:cNvSpPr>
            <a:spLocks noGrp="1"/>
          </p:cNvSpPr>
          <p:nvPr>
            <p:ph type="title"/>
          </p:nvPr>
        </p:nvSpPr>
        <p:spPr/>
        <p:txBody>
          <a:bodyPr/>
          <a:lstStyle/>
          <a:p>
            <a:r>
              <a:rPr lang="en-US"/>
              <a:t>Result</a:t>
            </a:r>
          </a:p>
        </p:txBody>
      </p:sp>
      <p:sp>
        <p:nvSpPr>
          <p:cNvPr id="3" name="Content Placeholder 2">
            <a:extLst>
              <a:ext uri="{FF2B5EF4-FFF2-40B4-BE49-F238E27FC236}">
                <a16:creationId xmlns:a16="http://schemas.microsoft.com/office/drawing/2014/main" id="{701FBCEE-CE1E-4114-A45A-339E8ABADBF8}"/>
              </a:ext>
            </a:extLst>
          </p:cNvPr>
          <p:cNvSpPr>
            <a:spLocks noGrp="1"/>
          </p:cNvSpPr>
          <p:nvPr>
            <p:ph idx="1"/>
          </p:nvPr>
        </p:nvSpPr>
        <p:spPr/>
        <p:txBody>
          <a:bodyPr vert="horz" lIns="91440" tIns="45720" rIns="91440" bIns="45720" rtlCol="0" anchor="t">
            <a:normAutofit/>
          </a:bodyPr>
          <a:lstStyle/>
          <a:p>
            <a:r>
              <a:rPr lang="en-US"/>
              <a:t>We successfully created an experiment to improve the freshness from on average 3.5 days, to an average of 1 day</a:t>
            </a:r>
          </a:p>
          <a:p>
            <a:r>
              <a:rPr lang="en-US"/>
              <a:t>We scheduled the experiment to run daily, combining the day’s daily delta into the snapshot</a:t>
            </a:r>
          </a:p>
          <a:p>
            <a:r>
              <a:rPr lang="en-US"/>
              <a:t>Our goal was to also maintain similar COSMOS resources, but improved the PN hours as well</a:t>
            </a:r>
          </a:p>
        </p:txBody>
      </p:sp>
    </p:spTree>
    <p:extLst>
      <p:ext uri="{BB962C8B-B14F-4D97-AF65-F5344CB8AC3E}">
        <p14:creationId xmlns:p14="http://schemas.microsoft.com/office/powerpoint/2010/main" val="2512789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40A3E-8AB1-4F93-950A-0AB2F4335D45}"/>
              </a:ext>
            </a:extLst>
          </p:cNvPr>
          <p:cNvSpPr>
            <a:spLocks noGrp="1"/>
          </p:cNvSpPr>
          <p:nvPr>
            <p:ph type="title"/>
          </p:nvPr>
        </p:nvSpPr>
        <p:spPr/>
        <p:txBody>
          <a:bodyPr/>
          <a:lstStyle/>
          <a:p>
            <a:r>
              <a:rPr lang="en-US"/>
              <a:t>Result</a:t>
            </a:r>
          </a:p>
        </p:txBody>
      </p:sp>
      <p:graphicFrame>
        <p:nvGraphicFramePr>
          <p:cNvPr id="3" name="Table 3">
            <a:extLst>
              <a:ext uri="{FF2B5EF4-FFF2-40B4-BE49-F238E27FC236}">
                <a16:creationId xmlns:a16="http://schemas.microsoft.com/office/drawing/2014/main" id="{959B83AA-BCB6-4983-88A7-959A8519DA93}"/>
              </a:ext>
            </a:extLst>
          </p:cNvPr>
          <p:cNvGraphicFramePr>
            <a:graphicFrameLocks noGrp="1"/>
          </p:cNvGraphicFramePr>
          <p:nvPr>
            <p:extLst>
              <p:ext uri="{D42A27DB-BD31-4B8C-83A1-F6EECF244321}">
                <p14:modId xmlns:p14="http://schemas.microsoft.com/office/powerpoint/2010/main" val="1313998828"/>
              </p:ext>
            </p:extLst>
          </p:nvPr>
        </p:nvGraphicFramePr>
        <p:xfrm>
          <a:off x="764297" y="2000699"/>
          <a:ext cx="10395582" cy="3663685"/>
        </p:xfrm>
        <a:graphic>
          <a:graphicData uri="http://schemas.openxmlformats.org/drawingml/2006/table">
            <a:tbl>
              <a:tblPr firstRow="1" bandRow="1">
                <a:tableStyleId>{5C22544A-7EE6-4342-B048-85BDC9FD1C3A}</a:tableStyleId>
              </a:tblPr>
              <a:tblGrid>
                <a:gridCol w="2563536">
                  <a:extLst>
                    <a:ext uri="{9D8B030D-6E8A-4147-A177-3AD203B41FA5}">
                      <a16:colId xmlns:a16="http://schemas.microsoft.com/office/drawing/2014/main" val="1765237161"/>
                    </a:ext>
                  </a:extLst>
                </a:gridCol>
                <a:gridCol w="3955914">
                  <a:extLst>
                    <a:ext uri="{9D8B030D-6E8A-4147-A177-3AD203B41FA5}">
                      <a16:colId xmlns:a16="http://schemas.microsoft.com/office/drawing/2014/main" val="1269391955"/>
                    </a:ext>
                  </a:extLst>
                </a:gridCol>
                <a:gridCol w="3876132">
                  <a:extLst>
                    <a:ext uri="{9D8B030D-6E8A-4147-A177-3AD203B41FA5}">
                      <a16:colId xmlns:a16="http://schemas.microsoft.com/office/drawing/2014/main" val="3130081071"/>
                    </a:ext>
                  </a:extLst>
                </a:gridCol>
              </a:tblGrid>
              <a:tr h="411076">
                <a:tc>
                  <a:txBody>
                    <a:bodyPr/>
                    <a:lstStyle/>
                    <a:p>
                      <a:endParaRPr lang="en-US"/>
                    </a:p>
                  </a:txBody>
                  <a:tcPr/>
                </a:tc>
                <a:tc>
                  <a:txBody>
                    <a:bodyPr/>
                    <a:lstStyle/>
                    <a:p>
                      <a:pPr lvl="0">
                        <a:buNone/>
                      </a:pPr>
                      <a:r>
                        <a:rPr lang="en-US"/>
                        <a:t>Original</a:t>
                      </a:r>
                    </a:p>
                  </a:txBody>
                  <a:tcPr/>
                </a:tc>
                <a:tc>
                  <a:txBody>
                    <a:bodyPr/>
                    <a:lstStyle/>
                    <a:p>
                      <a:pPr lvl="0">
                        <a:buNone/>
                      </a:pPr>
                      <a:r>
                        <a:rPr lang="en-US"/>
                        <a:t>New</a:t>
                      </a:r>
                    </a:p>
                  </a:txBody>
                  <a:tcPr/>
                </a:tc>
                <a:extLst>
                  <a:ext uri="{0D108BD9-81ED-4DB2-BD59-A6C34878D82A}">
                    <a16:rowId xmlns:a16="http://schemas.microsoft.com/office/drawing/2014/main" val="3943939127"/>
                  </a:ext>
                </a:extLst>
              </a:tr>
              <a:tr h="411076">
                <a:tc>
                  <a:txBody>
                    <a:bodyPr/>
                    <a:lstStyle/>
                    <a:p>
                      <a:pPr lvl="0">
                        <a:buNone/>
                      </a:pPr>
                      <a:r>
                        <a:rPr lang="en-US"/>
                        <a:t>Freshness</a:t>
                      </a:r>
                    </a:p>
                  </a:txBody>
                  <a:tcPr/>
                </a:tc>
                <a:tc>
                  <a:txBody>
                    <a:bodyPr/>
                    <a:lstStyle/>
                    <a:p>
                      <a:pPr lvl="0">
                        <a:buNone/>
                      </a:pPr>
                      <a:r>
                        <a:rPr lang="en-US"/>
                        <a:t>On average, 3.5 days</a:t>
                      </a:r>
                    </a:p>
                  </a:txBody>
                  <a:tcPr/>
                </a:tc>
                <a:tc>
                  <a:txBody>
                    <a:bodyPr/>
                    <a:lstStyle/>
                    <a:p>
                      <a:pPr lvl="0">
                        <a:buNone/>
                      </a:pPr>
                      <a:r>
                        <a:rPr lang="en-US"/>
                        <a:t>On average, 1 day</a:t>
                      </a:r>
                    </a:p>
                  </a:txBody>
                  <a:tcPr/>
                </a:tc>
                <a:extLst>
                  <a:ext uri="{0D108BD9-81ED-4DB2-BD59-A6C34878D82A}">
                    <a16:rowId xmlns:a16="http://schemas.microsoft.com/office/drawing/2014/main" val="2268174974"/>
                  </a:ext>
                </a:extLst>
              </a:tr>
              <a:tr h="403234">
                <a:tc>
                  <a:txBody>
                    <a:bodyPr/>
                    <a:lstStyle/>
                    <a:p>
                      <a:pPr lvl="0">
                        <a:buNone/>
                      </a:pPr>
                      <a:r>
                        <a:rPr lang="en-US"/>
                        <a:t>Tokens</a:t>
                      </a:r>
                    </a:p>
                  </a:txBody>
                  <a:tcPr/>
                </a:tc>
                <a:tc>
                  <a:txBody>
                    <a:bodyPr/>
                    <a:lstStyle/>
                    <a:p>
                      <a:pPr lvl="0">
                        <a:buNone/>
                      </a:pPr>
                      <a:r>
                        <a:rPr lang="en-US"/>
                        <a:t>351</a:t>
                      </a:r>
                    </a:p>
                  </a:txBody>
                  <a:tcPr/>
                </a:tc>
                <a:tc>
                  <a:txBody>
                    <a:bodyPr/>
                    <a:lstStyle/>
                    <a:p>
                      <a:pPr lvl="0">
                        <a:buNone/>
                      </a:pPr>
                      <a:r>
                        <a:rPr lang="en-US"/>
                        <a:t>300</a:t>
                      </a:r>
                    </a:p>
                  </a:txBody>
                  <a:tcPr/>
                </a:tc>
                <a:extLst>
                  <a:ext uri="{0D108BD9-81ED-4DB2-BD59-A6C34878D82A}">
                    <a16:rowId xmlns:a16="http://schemas.microsoft.com/office/drawing/2014/main" val="1472362770"/>
                  </a:ext>
                </a:extLst>
              </a:tr>
              <a:tr h="411076">
                <a:tc>
                  <a:txBody>
                    <a:bodyPr/>
                    <a:lstStyle/>
                    <a:p>
                      <a:pPr lvl="0">
                        <a:buNone/>
                      </a:pPr>
                      <a:r>
                        <a:rPr lang="en-US"/>
                        <a:t>PN hours/day</a:t>
                      </a:r>
                    </a:p>
                  </a:txBody>
                  <a:tcPr/>
                </a:tc>
                <a:tc>
                  <a:txBody>
                    <a:bodyPr/>
                    <a:lstStyle/>
                    <a:p>
                      <a:pPr lvl="0">
                        <a:buNone/>
                      </a:pPr>
                      <a:r>
                        <a:rPr lang="en-US"/>
                        <a:t>415</a:t>
                      </a:r>
                    </a:p>
                  </a:txBody>
                  <a:tcPr/>
                </a:tc>
                <a:tc>
                  <a:txBody>
                    <a:bodyPr/>
                    <a:lstStyle/>
                    <a:p>
                      <a:pPr lvl="0">
                        <a:buNone/>
                      </a:pPr>
                      <a:r>
                        <a:rPr lang="en-US" sz="1800" b="0" i="0" u="none" strike="noStrike" noProof="0">
                          <a:latin typeface="Avenir Next LT Pro Light"/>
                        </a:rPr>
                        <a:t>352</a:t>
                      </a:r>
                    </a:p>
                  </a:txBody>
                  <a:tcPr/>
                </a:tc>
                <a:extLst>
                  <a:ext uri="{0D108BD9-81ED-4DB2-BD59-A6C34878D82A}">
                    <a16:rowId xmlns:a16="http://schemas.microsoft.com/office/drawing/2014/main" val="3076808930"/>
                  </a:ext>
                </a:extLst>
              </a:tr>
              <a:tr h="1013612">
                <a:tc>
                  <a:txBody>
                    <a:bodyPr/>
                    <a:lstStyle/>
                    <a:p>
                      <a:pPr lvl="0">
                        <a:buNone/>
                      </a:pPr>
                      <a:r>
                        <a:rPr lang="en-US"/>
                        <a:t>PN hours/week</a:t>
                      </a:r>
                    </a:p>
                  </a:txBody>
                  <a:tcPr/>
                </a:tc>
                <a:tc>
                  <a:txBody>
                    <a:bodyPr/>
                    <a:lstStyle/>
                    <a:p>
                      <a:pPr lvl="0">
                        <a:buNone/>
                      </a:pPr>
                      <a:r>
                        <a:rPr lang="en-US" sz="1800" b="0" i="0" u="none" strike="noStrike" noProof="0">
                          <a:latin typeface="Avenir Next LT Pro Light"/>
                        </a:rPr>
                        <a:t>2,903 hours</a:t>
                      </a:r>
                      <a:endParaRPr lang="en-US"/>
                    </a:p>
                  </a:txBody>
                  <a:tcPr/>
                </a:tc>
                <a:tc>
                  <a:txBody>
                    <a:bodyPr/>
                    <a:lstStyle/>
                    <a:p>
                      <a:r>
                        <a:rPr lang="en-US"/>
                        <a:t>2,464 hours</a:t>
                      </a:r>
                    </a:p>
                  </a:txBody>
                  <a:tcPr/>
                </a:tc>
                <a:extLst>
                  <a:ext uri="{0D108BD9-81ED-4DB2-BD59-A6C34878D82A}">
                    <a16:rowId xmlns:a16="http://schemas.microsoft.com/office/drawing/2014/main" val="3835124740"/>
                  </a:ext>
                </a:extLst>
              </a:tr>
              <a:tr h="1013611">
                <a:tc>
                  <a:txBody>
                    <a:bodyPr/>
                    <a:lstStyle/>
                    <a:p>
                      <a:pPr lvl="0">
                        <a:buNone/>
                      </a:pPr>
                      <a:r>
                        <a:rPr lang="en-US"/>
                        <a:t>Runtime</a:t>
                      </a:r>
                    </a:p>
                  </a:txBody>
                  <a:tcPr/>
                </a:tc>
                <a:tc>
                  <a:txBody>
                    <a:bodyPr/>
                    <a:lstStyle/>
                    <a:p>
                      <a:pPr lvl="0">
                        <a:buNone/>
                      </a:pPr>
                      <a:r>
                        <a:rPr lang="en-US" sz="1800" b="0" i="0" u="none" strike="noStrike" noProof="0"/>
                        <a:t>2:13 hours/ week</a:t>
                      </a:r>
                      <a:endParaRPr lang="en-US"/>
                    </a:p>
                  </a:txBody>
                  <a:tcPr/>
                </a:tc>
                <a:tc>
                  <a:txBody>
                    <a:bodyPr/>
                    <a:lstStyle/>
                    <a:p>
                      <a:pPr lvl="0">
                        <a:buNone/>
                      </a:pPr>
                      <a:r>
                        <a:rPr lang="en-US" sz="1800" b="0" i="0" u="none" strike="noStrike" noProof="0">
                          <a:latin typeface="Avenir Next LT Pro Light"/>
                        </a:rPr>
                        <a:t>96 minutes/day (11 hours/week)</a:t>
                      </a:r>
                    </a:p>
                    <a:p>
                      <a:pPr lvl="0">
                        <a:buNone/>
                      </a:pPr>
                      <a:endParaRPr lang="en-US" sz="1800" b="0" i="0" u="none" strike="noStrike" noProof="0">
                        <a:latin typeface="Avenir Next LT Pro Light"/>
                      </a:endParaRPr>
                    </a:p>
                  </a:txBody>
                  <a:tcPr/>
                </a:tc>
                <a:extLst>
                  <a:ext uri="{0D108BD9-81ED-4DB2-BD59-A6C34878D82A}">
                    <a16:rowId xmlns:a16="http://schemas.microsoft.com/office/drawing/2014/main" val="1594203796"/>
                  </a:ext>
                </a:extLst>
              </a:tr>
            </a:tbl>
          </a:graphicData>
        </a:graphic>
      </p:graphicFrame>
    </p:spTree>
    <p:extLst>
      <p:ext uri="{BB962C8B-B14F-4D97-AF65-F5344CB8AC3E}">
        <p14:creationId xmlns:p14="http://schemas.microsoft.com/office/powerpoint/2010/main" val="7784670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E0D60-2CDD-4A35-A44C-841099F9CE74}"/>
              </a:ext>
            </a:extLst>
          </p:cNvPr>
          <p:cNvSpPr>
            <a:spLocks noGrp="1"/>
          </p:cNvSpPr>
          <p:nvPr>
            <p:ph type="title"/>
          </p:nvPr>
        </p:nvSpPr>
        <p:spPr/>
        <p:txBody>
          <a:bodyPr/>
          <a:lstStyle/>
          <a:p>
            <a:r>
              <a:rPr lang="en-US"/>
              <a:t>Schedule Snapshot Run Daily</a:t>
            </a:r>
          </a:p>
        </p:txBody>
      </p:sp>
      <p:sp>
        <p:nvSpPr>
          <p:cNvPr id="3" name="Content Placeholder 2">
            <a:extLst>
              <a:ext uri="{FF2B5EF4-FFF2-40B4-BE49-F238E27FC236}">
                <a16:creationId xmlns:a16="http://schemas.microsoft.com/office/drawing/2014/main" id="{7541EE1E-CECC-418C-983F-90BB592FA57C}"/>
              </a:ext>
            </a:extLst>
          </p:cNvPr>
          <p:cNvSpPr>
            <a:spLocks noGrp="1"/>
          </p:cNvSpPr>
          <p:nvPr>
            <p:ph idx="1"/>
          </p:nvPr>
        </p:nvSpPr>
        <p:spPr/>
        <p:txBody>
          <a:bodyPr vert="horz" lIns="91440" tIns="45720" rIns="91440" bIns="45720" rtlCol="0" anchor="t">
            <a:normAutofit/>
          </a:bodyPr>
          <a:lstStyle/>
          <a:p>
            <a:r>
              <a:rPr lang="en-US"/>
              <a:t>We will catch the snapshot up to the most recent daily delta</a:t>
            </a:r>
          </a:p>
          <a:p>
            <a:r>
              <a:rPr lang="en-US"/>
              <a:t>Then schedule it to run twice a day awaiting daily delta completion</a:t>
            </a:r>
          </a:p>
        </p:txBody>
      </p:sp>
    </p:spTree>
    <p:extLst>
      <p:ext uri="{BB962C8B-B14F-4D97-AF65-F5344CB8AC3E}">
        <p14:creationId xmlns:p14="http://schemas.microsoft.com/office/powerpoint/2010/main" val="845274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FFA683-4D7A-484A-BBC3-5065D8D8D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3900A0-7499-4C51-B6F3-1B25036CE182}"/>
              </a:ext>
            </a:extLst>
          </p:cNvPr>
          <p:cNvSpPr>
            <a:spLocks noGrp="1"/>
          </p:cNvSpPr>
          <p:nvPr>
            <p:ph type="title"/>
          </p:nvPr>
        </p:nvSpPr>
        <p:spPr>
          <a:xfrm>
            <a:off x="553719" y="827888"/>
            <a:ext cx="3146911" cy="5115711"/>
          </a:xfrm>
        </p:spPr>
        <p:txBody>
          <a:bodyPr anchor="b">
            <a:normAutofit/>
          </a:bodyPr>
          <a:lstStyle/>
          <a:p>
            <a:r>
              <a:rPr lang="en-US" sz="4100">
                <a:solidFill>
                  <a:schemeClr val="bg1"/>
                </a:solidFill>
              </a:rPr>
              <a:t>Related Documents</a:t>
            </a:r>
          </a:p>
        </p:txBody>
      </p:sp>
      <p:sp>
        <p:nvSpPr>
          <p:cNvPr id="3" name="Content Placeholder 2">
            <a:extLst>
              <a:ext uri="{FF2B5EF4-FFF2-40B4-BE49-F238E27FC236}">
                <a16:creationId xmlns:a16="http://schemas.microsoft.com/office/drawing/2014/main" id="{1E371DB0-054C-403A-A5C6-3BD5C998AC89}"/>
              </a:ext>
            </a:extLst>
          </p:cNvPr>
          <p:cNvSpPr>
            <a:spLocks noGrp="1"/>
          </p:cNvSpPr>
          <p:nvPr>
            <p:ph idx="1"/>
          </p:nvPr>
        </p:nvSpPr>
        <p:spPr>
          <a:xfrm>
            <a:off x="4725743" y="779929"/>
            <a:ext cx="6634332" cy="5292763"/>
          </a:xfrm>
        </p:spPr>
        <p:txBody>
          <a:bodyPr vert="horz" lIns="91440" tIns="45720" rIns="91440" bIns="45720" rtlCol="0" anchor="t">
            <a:normAutofit/>
          </a:bodyPr>
          <a:lstStyle/>
          <a:p>
            <a:r>
              <a:rPr lang="en-US">
                <a:ea typeface="+mj-lt"/>
                <a:cs typeface="+mj-lt"/>
                <a:hlinkClick r:id="rId2"/>
              </a:rPr>
              <a:t>RetroIndex Daily Delta</a:t>
            </a:r>
            <a:endParaRPr lang="en-US"/>
          </a:p>
          <a:p>
            <a:r>
              <a:rPr lang="en-US">
                <a:ea typeface="+mj-lt"/>
                <a:cs typeface="+mj-lt"/>
                <a:hlinkClick r:id="rId3"/>
              </a:rPr>
              <a:t>RetroIndex Snapshot</a:t>
            </a:r>
            <a:endParaRPr lang="en-US">
              <a:ea typeface="+mj-lt"/>
              <a:cs typeface="+mj-lt"/>
            </a:endParaRPr>
          </a:p>
          <a:p>
            <a:r>
              <a:rPr lang="en-US">
                <a:ea typeface="+mj-lt"/>
                <a:cs typeface="+mj-lt"/>
                <a:hlinkClick r:id="rId4"/>
              </a:rPr>
              <a:t>Pipeline Consolidation Step1</a:t>
            </a:r>
            <a:r>
              <a:rPr lang="en-US">
                <a:ea typeface="+mj-lt"/>
                <a:cs typeface="+mj-lt"/>
              </a:rPr>
              <a:t>  (</a:t>
            </a:r>
            <a:r>
              <a:rPr lang="en-US">
                <a:ea typeface="+mj-lt"/>
                <a:cs typeface="+mj-lt"/>
                <a:hlinkClick r:id="rId5"/>
              </a:rPr>
              <a:t>Web view</a:t>
            </a:r>
            <a:r>
              <a:rPr lang="en-US">
                <a:ea typeface="+mj-lt"/>
                <a:cs typeface="+mj-lt"/>
              </a:rPr>
              <a:t>)</a:t>
            </a:r>
          </a:p>
          <a:p>
            <a:r>
              <a:rPr lang="en-US">
                <a:ea typeface="+mj-lt"/>
                <a:cs typeface="+mj-lt"/>
                <a:hlinkClick r:id="rId6"/>
              </a:rPr>
              <a:t>Body and Header Status.xlsx</a:t>
            </a:r>
            <a:endParaRPr lang="en-US">
              <a:ea typeface="+mj-lt"/>
              <a:cs typeface="+mj-lt"/>
            </a:endParaRPr>
          </a:p>
          <a:p>
            <a:r>
              <a:rPr lang="en-US">
                <a:ea typeface="+mj-lt"/>
                <a:cs typeface="+mj-lt"/>
                <a:hlinkClick r:id="rId7"/>
              </a:rPr>
              <a:t>Our Experiment</a:t>
            </a:r>
            <a:endParaRPr lang="en-US">
              <a:ea typeface="+mj-lt"/>
              <a:cs typeface="+mj-lt"/>
            </a:endParaRPr>
          </a:p>
          <a:p>
            <a:endParaRPr lang="en-US"/>
          </a:p>
        </p:txBody>
      </p:sp>
    </p:spTree>
    <p:extLst>
      <p:ext uri="{BB962C8B-B14F-4D97-AF65-F5344CB8AC3E}">
        <p14:creationId xmlns:p14="http://schemas.microsoft.com/office/powerpoint/2010/main" val="11205498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FFA683-4D7A-484A-BBC3-5065D8D8D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31343A-2EEE-46E7-8601-816D90B29ED2}"/>
              </a:ext>
            </a:extLst>
          </p:cNvPr>
          <p:cNvSpPr>
            <a:spLocks noGrp="1"/>
          </p:cNvSpPr>
          <p:nvPr>
            <p:ph type="title"/>
          </p:nvPr>
        </p:nvSpPr>
        <p:spPr>
          <a:xfrm>
            <a:off x="553719" y="827888"/>
            <a:ext cx="3146911" cy="5115711"/>
          </a:xfrm>
        </p:spPr>
        <p:txBody>
          <a:bodyPr anchor="b">
            <a:normAutofit/>
          </a:bodyPr>
          <a:lstStyle/>
          <a:p>
            <a:r>
              <a:rPr lang="en-US">
                <a:solidFill>
                  <a:schemeClr val="bg1"/>
                </a:solidFill>
              </a:rPr>
              <a:t>PM</a:t>
            </a:r>
            <a:br>
              <a:rPr lang="en-US">
                <a:solidFill>
                  <a:schemeClr val="bg1"/>
                </a:solidFill>
              </a:rPr>
            </a:br>
            <a:r>
              <a:rPr lang="en-US">
                <a:solidFill>
                  <a:schemeClr val="bg1"/>
                </a:solidFill>
              </a:rPr>
              <a:t>Project</a:t>
            </a:r>
          </a:p>
        </p:txBody>
      </p:sp>
      <p:pic>
        <p:nvPicPr>
          <p:cNvPr id="4" name="Picture 4" descr="A table topped with plates of food on a plate&#10;&#10;Description automatically generated">
            <a:extLst>
              <a:ext uri="{FF2B5EF4-FFF2-40B4-BE49-F238E27FC236}">
                <a16:creationId xmlns:a16="http://schemas.microsoft.com/office/drawing/2014/main" id="{9DB1BF8E-BDF5-487D-8B5F-5F451665E8CC}"/>
              </a:ext>
            </a:extLst>
          </p:cNvPr>
          <p:cNvPicPr>
            <a:picLocks noGrp="1" noChangeAspect="1"/>
          </p:cNvPicPr>
          <p:nvPr>
            <p:ph idx="1"/>
          </p:nvPr>
        </p:nvPicPr>
        <p:blipFill>
          <a:blip r:embed="rId2"/>
          <a:stretch>
            <a:fillRect/>
          </a:stretch>
        </p:blipFill>
        <p:spPr>
          <a:xfrm>
            <a:off x="4080318" y="-3697664"/>
            <a:ext cx="8113995" cy="12164249"/>
          </a:xfrm>
        </p:spPr>
      </p:pic>
    </p:spTree>
    <p:extLst>
      <p:ext uri="{BB962C8B-B14F-4D97-AF65-F5344CB8AC3E}">
        <p14:creationId xmlns:p14="http://schemas.microsoft.com/office/powerpoint/2010/main" val="32278682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a:lstStyle/>
          <a:p>
            <a:r>
              <a:rPr lang="en-US"/>
              <a:t>Bing’s current experience includes touch filters regarding nutrition, top rated, and quick recipes</a:t>
            </a:r>
          </a:p>
          <a:p>
            <a:r>
              <a:rPr lang="en-US"/>
              <a:t>The experience also has a compare feature to see recipes’ info side by side</a:t>
            </a:r>
          </a:p>
          <a:p>
            <a:r>
              <a:rPr lang="en-US"/>
              <a:t>Our project sought to find users’ pain points and add features to improve the experience</a:t>
            </a:r>
          </a:p>
        </p:txBody>
      </p:sp>
    </p:spTree>
    <p:extLst>
      <p:ext uri="{BB962C8B-B14F-4D97-AF65-F5344CB8AC3E}">
        <p14:creationId xmlns:p14="http://schemas.microsoft.com/office/powerpoint/2010/main" val="26071063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1391-3633-4187-9EF9-BE91EBA4B712}"/>
              </a:ext>
            </a:extLst>
          </p:cNvPr>
          <p:cNvSpPr>
            <a:spLocks noGrp="1"/>
          </p:cNvSpPr>
          <p:nvPr>
            <p:ph type="title"/>
          </p:nvPr>
        </p:nvSpPr>
        <p:spPr>
          <a:xfrm>
            <a:off x="651164" y="365125"/>
            <a:ext cx="10550236" cy="721996"/>
          </a:xfrm>
        </p:spPr>
        <p:txBody>
          <a:bodyPr>
            <a:normAutofit fontScale="90000"/>
          </a:bodyPr>
          <a:lstStyle/>
          <a:p>
            <a:r>
              <a:rPr lang="en-US"/>
              <a:t>Current Experience</a:t>
            </a:r>
          </a:p>
        </p:txBody>
      </p:sp>
      <p:pic>
        <p:nvPicPr>
          <p:cNvPr id="4" name="Picture 4" descr="A screenshot of a social media post&#10;&#10;Description automatically generated">
            <a:extLst>
              <a:ext uri="{FF2B5EF4-FFF2-40B4-BE49-F238E27FC236}">
                <a16:creationId xmlns:a16="http://schemas.microsoft.com/office/drawing/2014/main" id="{CE33AC59-D0EC-48F3-B9A8-EFDBEAD07605}"/>
              </a:ext>
            </a:extLst>
          </p:cNvPr>
          <p:cNvPicPr>
            <a:picLocks noChangeAspect="1"/>
          </p:cNvPicPr>
          <p:nvPr/>
        </p:nvPicPr>
        <p:blipFill>
          <a:blip r:embed="rId2"/>
          <a:stretch>
            <a:fillRect/>
          </a:stretch>
        </p:blipFill>
        <p:spPr>
          <a:xfrm>
            <a:off x="650341" y="1138574"/>
            <a:ext cx="7835774" cy="5720079"/>
          </a:xfrm>
          <a:prstGeom prst="rect">
            <a:avLst/>
          </a:prstGeom>
        </p:spPr>
      </p:pic>
      <p:sp>
        <p:nvSpPr>
          <p:cNvPr id="5" name="TextBox 1">
            <a:extLst>
              <a:ext uri="{FF2B5EF4-FFF2-40B4-BE49-F238E27FC236}">
                <a16:creationId xmlns:a16="http://schemas.microsoft.com/office/drawing/2014/main" id="{EC3E98B4-327B-4E0F-A4E1-4A71732C0CAE}"/>
              </a:ext>
            </a:extLst>
          </p:cNvPr>
          <p:cNvSpPr txBox="1"/>
          <p:nvPr/>
        </p:nvSpPr>
        <p:spPr>
          <a:xfrm>
            <a:off x="8690212" y="2236420"/>
            <a:ext cx="3408351" cy="900246"/>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750" indent="-285750">
              <a:buFont typeface="Arial" panose="020B0604020202020204" pitchFamily="34" charset="0"/>
              <a:buChar char="•"/>
            </a:pPr>
            <a:r>
              <a:rPr lang="en-US" sz="1750">
                <a:latin typeface="Calibri Light"/>
                <a:cs typeface="Calibri Light"/>
              </a:rPr>
              <a:t>3 clicks to save</a:t>
            </a:r>
            <a:endParaRPr lang="en-US"/>
          </a:p>
          <a:p>
            <a:pPr marL="285750" indent="-285750">
              <a:buFont typeface="Arial" panose="020B0604020202020204" pitchFamily="34" charset="0"/>
              <a:buChar char="•"/>
            </a:pPr>
            <a:r>
              <a:rPr lang="en-US" sz="1750">
                <a:latin typeface="Calibri Light"/>
                <a:cs typeface="Calibri Light"/>
              </a:rPr>
              <a:t>Can't navigate away to saved recipes easily</a:t>
            </a:r>
          </a:p>
        </p:txBody>
      </p:sp>
    </p:spTree>
    <p:extLst>
      <p:ext uri="{BB962C8B-B14F-4D97-AF65-F5344CB8AC3E}">
        <p14:creationId xmlns:p14="http://schemas.microsoft.com/office/powerpoint/2010/main" val="102331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980D-24FE-4047-9906-74B23E190C2A}"/>
              </a:ext>
            </a:extLst>
          </p:cNvPr>
          <p:cNvSpPr>
            <a:spLocks noGrp="1"/>
          </p:cNvSpPr>
          <p:nvPr>
            <p:ph type="title"/>
          </p:nvPr>
        </p:nvSpPr>
        <p:spPr>
          <a:xfrm>
            <a:off x="651164" y="164388"/>
            <a:ext cx="10550236" cy="1092597"/>
          </a:xfrm>
        </p:spPr>
        <p:txBody>
          <a:bodyPr/>
          <a:lstStyle/>
          <a:p>
            <a:r>
              <a:rPr lang="en-US"/>
              <a:t>Introductions</a:t>
            </a:r>
          </a:p>
        </p:txBody>
      </p:sp>
      <p:pic>
        <p:nvPicPr>
          <p:cNvPr id="5" name="Content Placeholder 4" descr="A close up of a person&#10;&#10;Description automatically generated">
            <a:extLst>
              <a:ext uri="{FF2B5EF4-FFF2-40B4-BE49-F238E27FC236}">
                <a16:creationId xmlns:a16="http://schemas.microsoft.com/office/drawing/2014/main" id="{67F98B79-BB50-494C-A38D-AB353E1D82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9" t="85" r="61" b="85"/>
          <a:stretch/>
        </p:blipFill>
        <p:spPr>
          <a:xfrm>
            <a:off x="990600" y="1474677"/>
            <a:ext cx="3513091" cy="3513091"/>
          </a:xfrm>
          <a:prstGeom prst="ellipse">
            <a:avLst/>
          </a:prstGeom>
        </p:spPr>
      </p:pic>
      <p:pic>
        <p:nvPicPr>
          <p:cNvPr id="8" name="Picture 4" descr="A person posing for the camera&#10;&#10;Description automatically generated">
            <a:extLst>
              <a:ext uri="{FF2B5EF4-FFF2-40B4-BE49-F238E27FC236}">
                <a16:creationId xmlns:a16="http://schemas.microsoft.com/office/drawing/2014/main" id="{796800DE-03CD-4D14-B85E-27A10859C3F4}"/>
              </a:ext>
            </a:extLst>
          </p:cNvPr>
          <p:cNvPicPr>
            <a:picLocks noChangeAspect="1"/>
          </p:cNvPicPr>
          <p:nvPr/>
        </p:nvPicPr>
        <p:blipFill rotWithShape="1">
          <a:blip r:embed="rId3"/>
          <a:srcRect l="-271" t="12785" b="30950"/>
          <a:stretch/>
        </p:blipFill>
        <p:spPr>
          <a:xfrm>
            <a:off x="6624139" y="1448564"/>
            <a:ext cx="3513091" cy="3519809"/>
          </a:xfrm>
          <a:prstGeom prst="ellipse">
            <a:avLst/>
          </a:prstGeom>
          <a:ln>
            <a:noFill/>
          </a:ln>
        </p:spPr>
      </p:pic>
      <p:sp>
        <p:nvSpPr>
          <p:cNvPr id="9" name="TextBox 8">
            <a:extLst>
              <a:ext uri="{FF2B5EF4-FFF2-40B4-BE49-F238E27FC236}">
                <a16:creationId xmlns:a16="http://schemas.microsoft.com/office/drawing/2014/main" id="{B57605C2-8982-42AE-96FE-5EBC49302C41}"/>
              </a:ext>
            </a:extLst>
          </p:cNvPr>
          <p:cNvSpPr txBox="1"/>
          <p:nvPr/>
        </p:nvSpPr>
        <p:spPr>
          <a:xfrm>
            <a:off x="6663351" y="5659924"/>
            <a:ext cx="35127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t>Explore Intern on the Answers and Segments team</a:t>
            </a:r>
          </a:p>
          <a:p>
            <a:pPr marL="285750" indent="-285750">
              <a:buFont typeface="Arial"/>
              <a:buChar char="•"/>
            </a:pPr>
            <a:r>
              <a:rPr lang="en-US"/>
              <a:t>Rising Sophomore at Cornell</a:t>
            </a:r>
          </a:p>
        </p:txBody>
      </p:sp>
      <p:sp>
        <p:nvSpPr>
          <p:cNvPr id="10" name="TextBox 9">
            <a:extLst>
              <a:ext uri="{FF2B5EF4-FFF2-40B4-BE49-F238E27FC236}">
                <a16:creationId xmlns:a16="http://schemas.microsoft.com/office/drawing/2014/main" id="{8F78F53B-4DC7-49A2-89A7-8CD5AB257090}"/>
              </a:ext>
            </a:extLst>
          </p:cNvPr>
          <p:cNvSpPr txBox="1"/>
          <p:nvPr/>
        </p:nvSpPr>
        <p:spPr>
          <a:xfrm>
            <a:off x="990600" y="5601015"/>
            <a:ext cx="35127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Explore Intern on the Answers and Segments team</a:t>
            </a:r>
          </a:p>
          <a:p>
            <a:pPr marL="285750" indent="-285750" algn="l">
              <a:buFont typeface="Arial" panose="020B0604020202020204" pitchFamily="34" charset="0"/>
              <a:buChar char="•"/>
            </a:pPr>
            <a:r>
              <a:rPr lang="en-US"/>
              <a:t>Rising Junior at UT Austin</a:t>
            </a:r>
          </a:p>
        </p:txBody>
      </p:sp>
      <p:sp>
        <p:nvSpPr>
          <p:cNvPr id="11" name="Title 1">
            <a:extLst>
              <a:ext uri="{FF2B5EF4-FFF2-40B4-BE49-F238E27FC236}">
                <a16:creationId xmlns:a16="http://schemas.microsoft.com/office/drawing/2014/main" id="{860B1101-6795-4454-BEE8-323602CF12B4}"/>
              </a:ext>
            </a:extLst>
          </p:cNvPr>
          <p:cNvSpPr txBox="1">
            <a:spLocks/>
          </p:cNvSpPr>
          <p:nvPr/>
        </p:nvSpPr>
        <p:spPr>
          <a:xfrm>
            <a:off x="990600" y="4491462"/>
            <a:ext cx="3512744" cy="11095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a:lstStyle>
          <a:p>
            <a:r>
              <a:rPr lang="en-US" sz="2800"/>
              <a:t>Caitlin O’Callaghan</a:t>
            </a:r>
          </a:p>
        </p:txBody>
      </p:sp>
      <p:sp>
        <p:nvSpPr>
          <p:cNvPr id="12" name="Title 1">
            <a:extLst>
              <a:ext uri="{FF2B5EF4-FFF2-40B4-BE49-F238E27FC236}">
                <a16:creationId xmlns:a16="http://schemas.microsoft.com/office/drawing/2014/main" id="{EA6F0606-4735-4733-A053-AF0C1FF185B4}"/>
              </a:ext>
            </a:extLst>
          </p:cNvPr>
          <p:cNvSpPr txBox="1">
            <a:spLocks/>
          </p:cNvSpPr>
          <p:nvPr/>
        </p:nvSpPr>
        <p:spPr>
          <a:xfrm>
            <a:off x="7260124" y="4551818"/>
            <a:ext cx="2562130" cy="110955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800" b="1" kern="1200" spc="-40" baseline="0">
                <a:solidFill>
                  <a:schemeClr val="accent1"/>
                </a:solidFill>
                <a:latin typeface="+mj-lt"/>
                <a:ea typeface="+mj-ea"/>
                <a:cs typeface="+mj-cs"/>
              </a:defRPr>
            </a:lvl1pPr>
          </a:lstStyle>
          <a:p>
            <a:r>
              <a:rPr lang="en-US" sz="2800"/>
              <a:t>Meredith Ju</a:t>
            </a:r>
          </a:p>
        </p:txBody>
      </p:sp>
    </p:spTree>
    <p:extLst>
      <p:ext uri="{BB962C8B-B14F-4D97-AF65-F5344CB8AC3E}">
        <p14:creationId xmlns:p14="http://schemas.microsoft.com/office/powerpoint/2010/main" val="721004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1391-3633-4187-9EF9-BE91EBA4B712}"/>
              </a:ext>
            </a:extLst>
          </p:cNvPr>
          <p:cNvSpPr>
            <a:spLocks noGrp="1"/>
          </p:cNvSpPr>
          <p:nvPr>
            <p:ph type="title"/>
          </p:nvPr>
        </p:nvSpPr>
        <p:spPr>
          <a:xfrm>
            <a:off x="651164" y="365125"/>
            <a:ext cx="10550236" cy="721996"/>
          </a:xfrm>
        </p:spPr>
        <p:txBody>
          <a:bodyPr>
            <a:normAutofit fontScale="90000"/>
          </a:bodyPr>
          <a:lstStyle/>
          <a:p>
            <a:r>
              <a:rPr lang="en-US"/>
              <a:t>Current Experience</a:t>
            </a:r>
          </a:p>
        </p:txBody>
      </p:sp>
      <p:pic>
        <p:nvPicPr>
          <p:cNvPr id="4" name="Picture 4" descr="A screenshot of a social media post&#10;&#10;Description automatically generated">
            <a:extLst>
              <a:ext uri="{FF2B5EF4-FFF2-40B4-BE49-F238E27FC236}">
                <a16:creationId xmlns:a16="http://schemas.microsoft.com/office/drawing/2014/main" id="{BF6921F9-0615-474B-A1B5-11BBEB293D62}"/>
              </a:ext>
            </a:extLst>
          </p:cNvPr>
          <p:cNvPicPr>
            <a:picLocks noChangeAspect="1"/>
          </p:cNvPicPr>
          <p:nvPr/>
        </p:nvPicPr>
        <p:blipFill>
          <a:blip r:embed="rId2"/>
          <a:stretch>
            <a:fillRect/>
          </a:stretch>
        </p:blipFill>
        <p:spPr>
          <a:xfrm>
            <a:off x="605074" y="1939699"/>
            <a:ext cx="6017536" cy="3257751"/>
          </a:xfrm>
          <a:prstGeom prst="rect">
            <a:avLst/>
          </a:prstGeom>
        </p:spPr>
      </p:pic>
      <p:sp>
        <p:nvSpPr>
          <p:cNvPr id="5" name="TextBox 1">
            <a:extLst>
              <a:ext uri="{FF2B5EF4-FFF2-40B4-BE49-F238E27FC236}">
                <a16:creationId xmlns:a16="http://schemas.microsoft.com/office/drawing/2014/main" id="{3FAAB5A7-1133-4E79-83B9-646B470C41F5}"/>
              </a:ext>
            </a:extLst>
          </p:cNvPr>
          <p:cNvSpPr txBox="1"/>
          <p:nvPr/>
        </p:nvSpPr>
        <p:spPr>
          <a:xfrm>
            <a:off x="7284957" y="3131598"/>
            <a:ext cx="4018720"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285750" indent="-285750">
              <a:buFont typeface="Arial"/>
              <a:buChar char="•"/>
            </a:pPr>
            <a:r>
              <a:rPr lang="en-US" sz="1750">
                <a:latin typeface="Calibri Light"/>
                <a:cs typeface="Calibri Light"/>
              </a:rPr>
              <a:t>4 clicks to navigate to saved recipes</a:t>
            </a:r>
            <a:endParaRPr lang="en-US"/>
          </a:p>
          <a:p>
            <a:pPr marL="285750" indent="-285750">
              <a:buFont typeface="Arial"/>
              <a:buChar char="•"/>
            </a:pPr>
            <a:r>
              <a:rPr lang="en-US" sz="1750">
                <a:latin typeface="Calibri Light"/>
                <a:cs typeface="Calibri Light"/>
              </a:rPr>
              <a:t>No differentiation among recipes (breakfast, dessert, drinks)</a:t>
            </a:r>
          </a:p>
          <a:p>
            <a:endParaRPr lang="en-US" sz="1750">
              <a:latin typeface="Calibri Light"/>
              <a:cs typeface="Calibri Light"/>
            </a:endParaRPr>
          </a:p>
        </p:txBody>
      </p:sp>
    </p:spTree>
    <p:extLst>
      <p:ext uri="{BB962C8B-B14F-4D97-AF65-F5344CB8AC3E}">
        <p14:creationId xmlns:p14="http://schemas.microsoft.com/office/powerpoint/2010/main" val="1103291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01391-3633-4187-9EF9-BE91EBA4B712}"/>
              </a:ext>
            </a:extLst>
          </p:cNvPr>
          <p:cNvSpPr>
            <a:spLocks noGrp="1"/>
          </p:cNvSpPr>
          <p:nvPr>
            <p:ph type="title"/>
          </p:nvPr>
        </p:nvSpPr>
        <p:spPr>
          <a:xfrm>
            <a:off x="651164" y="365125"/>
            <a:ext cx="10550236" cy="721996"/>
          </a:xfrm>
        </p:spPr>
        <p:txBody>
          <a:bodyPr>
            <a:normAutofit fontScale="90000"/>
          </a:bodyPr>
          <a:lstStyle/>
          <a:p>
            <a:r>
              <a:rPr lang="en-US"/>
              <a:t>Current Experience</a:t>
            </a:r>
          </a:p>
        </p:txBody>
      </p:sp>
      <p:pic>
        <p:nvPicPr>
          <p:cNvPr id="3" name="Picture 4" descr="A screenshot of a cell phone&#10;&#10;Description automatically generated">
            <a:extLst>
              <a:ext uri="{FF2B5EF4-FFF2-40B4-BE49-F238E27FC236}">
                <a16:creationId xmlns:a16="http://schemas.microsoft.com/office/drawing/2014/main" id="{35C0463D-AC72-4DBA-B565-F5D672CF80A3}"/>
              </a:ext>
            </a:extLst>
          </p:cNvPr>
          <p:cNvPicPr>
            <a:picLocks noChangeAspect="1"/>
          </p:cNvPicPr>
          <p:nvPr/>
        </p:nvPicPr>
        <p:blipFill>
          <a:blip r:embed="rId2"/>
          <a:stretch>
            <a:fillRect/>
          </a:stretch>
        </p:blipFill>
        <p:spPr>
          <a:xfrm>
            <a:off x="688063" y="1088359"/>
            <a:ext cx="7066229" cy="5526273"/>
          </a:xfrm>
          <a:prstGeom prst="rect">
            <a:avLst/>
          </a:prstGeom>
        </p:spPr>
      </p:pic>
      <p:sp>
        <p:nvSpPr>
          <p:cNvPr id="5" name="TextBox 1">
            <a:extLst>
              <a:ext uri="{FF2B5EF4-FFF2-40B4-BE49-F238E27FC236}">
                <a16:creationId xmlns:a16="http://schemas.microsoft.com/office/drawing/2014/main" id="{8DDBB659-D8AE-4902-AAE0-4A6C7A869A3E}"/>
              </a:ext>
            </a:extLst>
          </p:cNvPr>
          <p:cNvSpPr txBox="1"/>
          <p:nvPr/>
        </p:nvSpPr>
        <p:spPr>
          <a:xfrm>
            <a:off x="8275425" y="2598560"/>
            <a:ext cx="3422373" cy="143885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750">
                <a:latin typeface="Calibri Light"/>
                <a:cs typeface="Calibri Light"/>
              </a:rPr>
              <a:t>When user clicks on saved recipe, navigates to search results of the name of the recipe, but doesn't display relevant saved rich card</a:t>
            </a:r>
            <a:endParaRPr lang="en-US">
              <a:cs typeface="Calibri" panose="020F0502020204030204"/>
            </a:endParaRPr>
          </a:p>
          <a:p>
            <a:endParaRPr lang="en-US" sz="1750">
              <a:latin typeface="Calibri Light"/>
              <a:cs typeface="Calibri Light"/>
            </a:endParaRPr>
          </a:p>
        </p:txBody>
      </p:sp>
    </p:spTree>
    <p:extLst>
      <p:ext uri="{BB962C8B-B14F-4D97-AF65-F5344CB8AC3E}">
        <p14:creationId xmlns:p14="http://schemas.microsoft.com/office/powerpoint/2010/main" val="1565593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6490788-4690-498C-A434-9C54A4908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05C480-D9A6-4C41-B663-0292654D6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6CC55-38D5-43D3-B9B5-33F5BC0D838F}"/>
              </a:ext>
            </a:extLst>
          </p:cNvPr>
          <p:cNvSpPr>
            <a:spLocks noGrp="1"/>
          </p:cNvSpPr>
          <p:nvPr>
            <p:ph type="title"/>
          </p:nvPr>
        </p:nvSpPr>
        <p:spPr>
          <a:xfrm>
            <a:off x="524162" y="465512"/>
            <a:ext cx="3158836" cy="5478087"/>
          </a:xfrm>
        </p:spPr>
        <p:txBody>
          <a:bodyPr>
            <a:normAutofit/>
          </a:bodyPr>
          <a:lstStyle/>
          <a:p>
            <a:r>
              <a:rPr lang="en-US">
                <a:solidFill>
                  <a:schemeClr val="bg1"/>
                </a:solidFill>
              </a:rPr>
              <a:t>Overview EN-US</a:t>
            </a:r>
          </a:p>
        </p:txBody>
      </p:sp>
      <p:graphicFrame>
        <p:nvGraphicFramePr>
          <p:cNvPr id="5" name="Content Placeholder 2">
            <a:extLst>
              <a:ext uri="{FF2B5EF4-FFF2-40B4-BE49-F238E27FC236}">
                <a16:creationId xmlns:a16="http://schemas.microsoft.com/office/drawing/2014/main" id="{A7DAA668-8C36-4412-AE14-B67FA5A19BC8}"/>
              </a:ext>
            </a:extLst>
          </p:cNvPr>
          <p:cNvGraphicFramePr>
            <a:graphicFrameLocks noGrp="1"/>
          </p:cNvGraphicFramePr>
          <p:nvPr>
            <p:ph idx="1"/>
            <p:extLst>
              <p:ext uri="{D42A27DB-BD31-4B8C-83A1-F6EECF244321}">
                <p14:modId xmlns:p14="http://schemas.microsoft.com/office/powerpoint/2010/main" val="3059765973"/>
              </p:ext>
            </p:extLst>
          </p:nvPr>
        </p:nvGraphicFramePr>
        <p:xfrm>
          <a:off x="5020886" y="876300"/>
          <a:ext cx="6180513" cy="5067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2736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B6490788-4690-498C-A434-9C54A4908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05C480-D9A6-4C41-B663-0292654D6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388362" y="465512"/>
            <a:ext cx="3370081" cy="5478087"/>
          </a:xfrm>
        </p:spPr>
        <p:txBody>
          <a:bodyPr>
            <a:normAutofit/>
          </a:bodyPr>
          <a:lstStyle/>
          <a:p>
            <a:r>
              <a:rPr lang="en-US" sz="4000">
                <a:solidFill>
                  <a:schemeClr val="bg1"/>
                </a:solidFill>
              </a:rPr>
              <a:t>Competitive Analysis</a:t>
            </a:r>
            <a:br>
              <a:rPr lang="en-US" sz="4000">
                <a:solidFill>
                  <a:schemeClr val="bg1"/>
                </a:solidFill>
              </a:rPr>
            </a:br>
            <a:r>
              <a:rPr lang="en-US" sz="4000">
                <a:solidFill>
                  <a:schemeClr val="bg1"/>
                </a:solidFill>
              </a:rPr>
              <a:t>EN-US</a:t>
            </a:r>
          </a:p>
        </p:txBody>
      </p:sp>
      <p:graphicFrame>
        <p:nvGraphicFramePr>
          <p:cNvPr id="5" name="Content Placeholder 2">
            <a:extLst>
              <a:ext uri="{FF2B5EF4-FFF2-40B4-BE49-F238E27FC236}">
                <a16:creationId xmlns:a16="http://schemas.microsoft.com/office/drawing/2014/main" id="{4626685D-9A0E-4EF4-87A2-2A997A8F3F3F}"/>
              </a:ext>
            </a:extLst>
          </p:cNvPr>
          <p:cNvGraphicFramePr>
            <a:graphicFrameLocks noGrp="1"/>
          </p:cNvGraphicFramePr>
          <p:nvPr>
            <p:ph idx="1"/>
            <p:extLst>
              <p:ext uri="{D42A27DB-BD31-4B8C-83A1-F6EECF244321}">
                <p14:modId xmlns:p14="http://schemas.microsoft.com/office/powerpoint/2010/main" val="3871251417"/>
              </p:ext>
            </p:extLst>
          </p:nvPr>
        </p:nvGraphicFramePr>
        <p:xfrm>
          <a:off x="5020886" y="876300"/>
          <a:ext cx="6180513" cy="5067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11589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51164" y="493248"/>
            <a:ext cx="10550236" cy="732584"/>
          </a:xfrm>
        </p:spPr>
        <p:txBody>
          <a:bodyPr>
            <a:normAutofit fontScale="90000"/>
          </a:bodyPr>
          <a:lstStyle/>
          <a:p>
            <a:r>
              <a:rPr lang="en-US"/>
              <a:t>Competitive Analysis EN-US</a:t>
            </a:r>
          </a:p>
        </p:txBody>
      </p:sp>
      <p:sp>
        <p:nvSpPr>
          <p:cNvPr id="4" name="TextBox 3">
            <a:extLst>
              <a:ext uri="{FF2B5EF4-FFF2-40B4-BE49-F238E27FC236}">
                <a16:creationId xmlns:a16="http://schemas.microsoft.com/office/drawing/2014/main" id="{C12ABCD2-2BFD-4C49-9362-D899FA53E3CD}"/>
              </a:ext>
            </a:extLst>
          </p:cNvPr>
          <p:cNvSpPr txBox="1"/>
          <p:nvPr/>
        </p:nvSpPr>
        <p:spPr>
          <a:xfrm>
            <a:off x="651409" y="120436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j-lt"/>
              </a:rPr>
              <a:t>Our Main Competitors</a:t>
            </a:r>
          </a:p>
        </p:txBody>
      </p:sp>
      <p:pic>
        <p:nvPicPr>
          <p:cNvPr id="8" name="Picture 8" descr="A close up of a plate of food&#10;&#10;Description automatically generated">
            <a:extLst>
              <a:ext uri="{FF2B5EF4-FFF2-40B4-BE49-F238E27FC236}">
                <a16:creationId xmlns:a16="http://schemas.microsoft.com/office/drawing/2014/main" id="{06B367CD-EDEA-4C55-BDCC-9FCF31FB0251}"/>
              </a:ext>
            </a:extLst>
          </p:cNvPr>
          <p:cNvPicPr>
            <a:picLocks noChangeAspect="1"/>
          </p:cNvPicPr>
          <p:nvPr/>
        </p:nvPicPr>
        <p:blipFill>
          <a:blip r:embed="rId2"/>
          <a:stretch>
            <a:fillRect/>
          </a:stretch>
        </p:blipFill>
        <p:spPr>
          <a:xfrm>
            <a:off x="4724400" y="1695450"/>
            <a:ext cx="2743200" cy="3467100"/>
          </a:xfrm>
          <a:prstGeom prst="rect">
            <a:avLst/>
          </a:prstGeom>
        </p:spPr>
      </p:pic>
      <p:pic>
        <p:nvPicPr>
          <p:cNvPr id="9" name="Picture 9" descr="A pizza sitting on top of each other&#10;&#10;Description automatically generated">
            <a:extLst>
              <a:ext uri="{FF2B5EF4-FFF2-40B4-BE49-F238E27FC236}">
                <a16:creationId xmlns:a16="http://schemas.microsoft.com/office/drawing/2014/main" id="{60B07489-793D-48DC-89EC-37DB8C15B814}"/>
              </a:ext>
            </a:extLst>
          </p:cNvPr>
          <p:cNvPicPr>
            <a:picLocks noChangeAspect="1"/>
          </p:cNvPicPr>
          <p:nvPr/>
        </p:nvPicPr>
        <p:blipFill>
          <a:blip r:embed="rId3"/>
          <a:stretch>
            <a:fillRect/>
          </a:stretch>
        </p:blipFill>
        <p:spPr>
          <a:xfrm>
            <a:off x="8596733" y="1371600"/>
            <a:ext cx="2524125" cy="4114800"/>
          </a:xfrm>
          <a:prstGeom prst="rect">
            <a:avLst/>
          </a:prstGeom>
        </p:spPr>
      </p:pic>
      <p:pic>
        <p:nvPicPr>
          <p:cNvPr id="10" name="Picture 10" descr="A picture containing food, shirt&#10;&#10;Description automatically generated">
            <a:extLst>
              <a:ext uri="{FF2B5EF4-FFF2-40B4-BE49-F238E27FC236}">
                <a16:creationId xmlns:a16="http://schemas.microsoft.com/office/drawing/2014/main" id="{FBDC08EE-F65D-4BA2-BE22-48758D78DF24}"/>
              </a:ext>
            </a:extLst>
          </p:cNvPr>
          <p:cNvPicPr>
            <a:picLocks noChangeAspect="1"/>
          </p:cNvPicPr>
          <p:nvPr/>
        </p:nvPicPr>
        <p:blipFill>
          <a:blip r:embed="rId4"/>
          <a:stretch>
            <a:fillRect/>
          </a:stretch>
        </p:blipFill>
        <p:spPr>
          <a:xfrm>
            <a:off x="853710" y="1569223"/>
            <a:ext cx="2743200" cy="3800475"/>
          </a:xfrm>
          <a:prstGeom prst="rect">
            <a:avLst/>
          </a:prstGeom>
        </p:spPr>
      </p:pic>
      <p:sp>
        <p:nvSpPr>
          <p:cNvPr id="11" name="TextBox 10">
            <a:extLst>
              <a:ext uri="{FF2B5EF4-FFF2-40B4-BE49-F238E27FC236}">
                <a16:creationId xmlns:a16="http://schemas.microsoft.com/office/drawing/2014/main" id="{7E2FF0ED-9461-47D1-AD76-3B1F8DBF4298}"/>
              </a:ext>
            </a:extLst>
          </p:cNvPr>
          <p:cNvSpPr txBox="1"/>
          <p:nvPr/>
        </p:nvSpPr>
        <p:spPr>
          <a:xfrm>
            <a:off x="8642294" y="552011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Pinterest</a:t>
            </a:r>
          </a:p>
        </p:txBody>
      </p:sp>
      <p:sp>
        <p:nvSpPr>
          <p:cNvPr id="12" name="TextBox 11">
            <a:extLst>
              <a:ext uri="{FF2B5EF4-FFF2-40B4-BE49-F238E27FC236}">
                <a16:creationId xmlns:a16="http://schemas.microsoft.com/office/drawing/2014/main" id="{02CAA391-C8A9-4846-AE1F-B662EA4DC015}"/>
              </a:ext>
            </a:extLst>
          </p:cNvPr>
          <p:cNvSpPr txBox="1"/>
          <p:nvPr/>
        </p:nvSpPr>
        <p:spPr>
          <a:xfrm>
            <a:off x="4793099" y="552138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Bing</a:t>
            </a:r>
          </a:p>
        </p:txBody>
      </p:sp>
      <p:sp>
        <p:nvSpPr>
          <p:cNvPr id="13" name="TextBox 12">
            <a:extLst>
              <a:ext uri="{FF2B5EF4-FFF2-40B4-BE49-F238E27FC236}">
                <a16:creationId xmlns:a16="http://schemas.microsoft.com/office/drawing/2014/main" id="{954707AE-4239-48B3-AD1E-B43658D130B5}"/>
              </a:ext>
            </a:extLst>
          </p:cNvPr>
          <p:cNvSpPr txBox="1"/>
          <p:nvPr/>
        </p:nvSpPr>
        <p:spPr>
          <a:xfrm>
            <a:off x="984362" y="552264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Yummly</a:t>
            </a:r>
          </a:p>
        </p:txBody>
      </p:sp>
    </p:spTree>
    <p:extLst>
      <p:ext uri="{BB962C8B-B14F-4D97-AF65-F5344CB8AC3E}">
        <p14:creationId xmlns:p14="http://schemas.microsoft.com/office/powerpoint/2010/main" val="1832494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51164" y="493248"/>
            <a:ext cx="10550236" cy="732584"/>
          </a:xfrm>
        </p:spPr>
        <p:txBody>
          <a:bodyPr>
            <a:normAutofit fontScale="90000"/>
          </a:bodyPr>
          <a:lstStyle/>
          <a:p>
            <a:r>
              <a:rPr lang="en-US"/>
              <a:t>Competitive Analysis EN-US</a:t>
            </a:r>
          </a:p>
        </p:txBody>
      </p:sp>
      <p:sp>
        <p:nvSpPr>
          <p:cNvPr id="4" name="TextBox 3">
            <a:extLst>
              <a:ext uri="{FF2B5EF4-FFF2-40B4-BE49-F238E27FC236}">
                <a16:creationId xmlns:a16="http://schemas.microsoft.com/office/drawing/2014/main" id="{C12ABCD2-2BFD-4C49-9362-D899FA53E3CD}"/>
              </a:ext>
            </a:extLst>
          </p:cNvPr>
          <p:cNvSpPr txBox="1"/>
          <p:nvPr/>
        </p:nvSpPr>
        <p:spPr>
          <a:xfrm>
            <a:off x="651164" y="123470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mj-lt"/>
              </a:rPr>
              <a:t>Our Main Competitors</a:t>
            </a:r>
          </a:p>
        </p:txBody>
      </p:sp>
      <p:pic>
        <p:nvPicPr>
          <p:cNvPr id="3" name="Picture 4" descr="A bowl of food&#10;&#10;Description automatically generated">
            <a:extLst>
              <a:ext uri="{FF2B5EF4-FFF2-40B4-BE49-F238E27FC236}">
                <a16:creationId xmlns:a16="http://schemas.microsoft.com/office/drawing/2014/main" id="{31DF6486-EC22-46B8-9D33-D87203F1D377}"/>
              </a:ext>
            </a:extLst>
          </p:cNvPr>
          <p:cNvPicPr>
            <a:picLocks noChangeAspect="1"/>
          </p:cNvPicPr>
          <p:nvPr/>
        </p:nvPicPr>
        <p:blipFill>
          <a:blip r:embed="rId2"/>
          <a:stretch>
            <a:fillRect/>
          </a:stretch>
        </p:blipFill>
        <p:spPr>
          <a:xfrm>
            <a:off x="7245237" y="1457325"/>
            <a:ext cx="2705100" cy="3943350"/>
          </a:xfrm>
          <a:prstGeom prst="rect">
            <a:avLst/>
          </a:prstGeom>
        </p:spPr>
      </p:pic>
      <p:pic>
        <p:nvPicPr>
          <p:cNvPr id="5" name="Picture 5" descr="A close up of food&#10;&#10;Description automatically generated">
            <a:extLst>
              <a:ext uri="{FF2B5EF4-FFF2-40B4-BE49-F238E27FC236}">
                <a16:creationId xmlns:a16="http://schemas.microsoft.com/office/drawing/2014/main" id="{6655F818-EBA8-4389-956D-2BEBEA20B53E}"/>
              </a:ext>
            </a:extLst>
          </p:cNvPr>
          <p:cNvPicPr>
            <a:picLocks noChangeAspect="1"/>
          </p:cNvPicPr>
          <p:nvPr/>
        </p:nvPicPr>
        <p:blipFill>
          <a:blip r:embed="rId3"/>
          <a:stretch>
            <a:fillRect/>
          </a:stretch>
        </p:blipFill>
        <p:spPr>
          <a:xfrm>
            <a:off x="2247225" y="1612909"/>
            <a:ext cx="2743200" cy="3623417"/>
          </a:xfrm>
          <a:prstGeom prst="rect">
            <a:avLst/>
          </a:prstGeom>
        </p:spPr>
      </p:pic>
      <p:sp>
        <p:nvSpPr>
          <p:cNvPr id="7" name="TextBox 6">
            <a:extLst>
              <a:ext uri="{FF2B5EF4-FFF2-40B4-BE49-F238E27FC236}">
                <a16:creationId xmlns:a16="http://schemas.microsoft.com/office/drawing/2014/main" id="{512720F1-1702-4FFF-8A89-A8B7DC4F0822}"/>
              </a:ext>
            </a:extLst>
          </p:cNvPr>
          <p:cNvSpPr txBox="1"/>
          <p:nvPr/>
        </p:nvSpPr>
        <p:spPr>
          <a:xfrm>
            <a:off x="2327275" y="554672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Google</a:t>
            </a:r>
          </a:p>
        </p:txBody>
      </p:sp>
      <p:sp>
        <p:nvSpPr>
          <p:cNvPr id="8" name="TextBox 7">
            <a:extLst>
              <a:ext uri="{FF2B5EF4-FFF2-40B4-BE49-F238E27FC236}">
                <a16:creationId xmlns:a16="http://schemas.microsoft.com/office/drawing/2014/main" id="{EE9431CF-8AE4-483A-B1AC-379AAE7B7577}"/>
              </a:ext>
            </a:extLst>
          </p:cNvPr>
          <p:cNvSpPr txBox="1"/>
          <p:nvPr/>
        </p:nvSpPr>
        <p:spPr>
          <a:xfrm>
            <a:off x="7112000" y="55499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AllRecipes</a:t>
            </a:r>
          </a:p>
        </p:txBody>
      </p:sp>
    </p:spTree>
    <p:extLst>
      <p:ext uri="{BB962C8B-B14F-4D97-AF65-F5344CB8AC3E}">
        <p14:creationId xmlns:p14="http://schemas.microsoft.com/office/powerpoint/2010/main" val="40059953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47700" y="365124"/>
            <a:ext cx="5677796" cy="1818678"/>
          </a:xfrm>
        </p:spPr>
        <p:txBody>
          <a:bodyPr>
            <a:normAutofit/>
          </a:bodyPr>
          <a:lstStyle/>
          <a:p>
            <a:r>
              <a:rPr lang="en-US"/>
              <a:t>Competitive Analysis EN-US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a:xfrm>
            <a:off x="647701" y="2286000"/>
            <a:ext cx="6055023" cy="3890962"/>
          </a:xfrm>
        </p:spPr>
        <p:txBody>
          <a:bodyPr vert="horz" lIns="91440" tIns="45720" rIns="91440" bIns="45720" rtlCol="0" anchor="t">
            <a:normAutofit fontScale="85000" lnSpcReduction="20000"/>
          </a:bodyPr>
          <a:lstStyle/>
          <a:p>
            <a:r>
              <a:rPr lang="en-US" err="1">
                <a:latin typeface="+mn-lt"/>
                <a:cs typeface="Calibri Light"/>
              </a:rPr>
              <a:t>Approx</a:t>
            </a:r>
            <a:r>
              <a:rPr lang="en-US">
                <a:latin typeface="+mn-lt"/>
                <a:cs typeface="Calibri Light"/>
              </a:rPr>
              <a:t> 32 million people in the US have food allergies</a:t>
            </a:r>
            <a:endParaRPr lang="en-US">
              <a:latin typeface="+mn-lt"/>
            </a:endParaRPr>
          </a:p>
          <a:p>
            <a:r>
              <a:rPr lang="en-US">
                <a:latin typeface="+mn-lt"/>
                <a:ea typeface="+mj-lt"/>
                <a:cs typeface="Calibri Light"/>
              </a:rPr>
              <a:t>In a Microsoft study, 15% participants said that diet filters were the most useful feature on their preferred site</a:t>
            </a:r>
            <a:endParaRPr lang="en-US">
              <a:latin typeface="+mn-lt"/>
              <a:ea typeface="+mj-lt"/>
              <a:cs typeface="+mj-lt"/>
            </a:endParaRPr>
          </a:p>
          <a:p>
            <a:r>
              <a:rPr lang="en-US">
                <a:latin typeface="+mn-lt"/>
                <a:ea typeface="+mj-lt"/>
                <a:cs typeface="Calibri Light"/>
              </a:rPr>
              <a:t>Each year, </a:t>
            </a:r>
            <a:r>
              <a:rPr lang="en-US" err="1">
                <a:latin typeface="+mn-lt"/>
                <a:ea typeface="+mj-lt"/>
                <a:cs typeface="Calibri Light"/>
              </a:rPr>
              <a:t>approx</a:t>
            </a:r>
            <a:r>
              <a:rPr lang="en-US">
                <a:latin typeface="+mn-lt"/>
                <a:ea typeface="+mj-lt"/>
                <a:cs typeface="Calibri Light"/>
              </a:rPr>
              <a:t> 45 million Americans go on a diet</a:t>
            </a:r>
          </a:p>
          <a:p>
            <a:r>
              <a:rPr lang="en-US">
                <a:latin typeface="+mn-lt"/>
                <a:ea typeface="+mj-lt"/>
                <a:cs typeface="Calibri Light"/>
              </a:rPr>
              <a:t>In a Microsoft study, 10% participants found searching by ingredients to be the most useful feature on their preferred site</a:t>
            </a:r>
          </a:p>
          <a:p>
            <a:r>
              <a:rPr lang="en-US">
                <a:latin typeface="+mn-lt"/>
                <a:ea typeface="+mj-lt"/>
                <a:cs typeface="+mj-lt"/>
                <a:hlinkClick r:id="rId3"/>
              </a:rPr>
              <a:t>Competitive Analysis EN-US.pptx</a:t>
            </a:r>
            <a:endParaRPr lang="en-US">
              <a:latin typeface="+mn-lt"/>
            </a:endParaRPr>
          </a:p>
        </p:txBody>
      </p:sp>
      <p:pic>
        <p:nvPicPr>
          <p:cNvPr id="5" name="Picture 4">
            <a:extLst>
              <a:ext uri="{FF2B5EF4-FFF2-40B4-BE49-F238E27FC236}">
                <a16:creationId xmlns:a16="http://schemas.microsoft.com/office/drawing/2014/main" id="{24483424-6C45-4759-A20B-8334FDF999EB}"/>
              </a:ext>
            </a:extLst>
          </p:cNvPr>
          <p:cNvPicPr>
            <a:picLocks noChangeAspect="1"/>
          </p:cNvPicPr>
          <p:nvPr/>
        </p:nvPicPr>
        <p:blipFill rotWithShape="1">
          <a:blip r:embed="rId4"/>
          <a:srcRect l="14127" r="36184" b="4"/>
          <a:stretch/>
        </p:blipFill>
        <p:spPr>
          <a:xfrm>
            <a:off x="7086601" y="10"/>
            <a:ext cx="5105400" cy="6857990"/>
          </a:xfrm>
          <a:prstGeom prst="rect">
            <a:avLst/>
          </a:prstGeom>
        </p:spPr>
      </p:pic>
    </p:spTree>
    <p:extLst>
      <p:ext uri="{BB962C8B-B14F-4D97-AF65-F5344CB8AC3E}">
        <p14:creationId xmlns:p14="http://schemas.microsoft.com/office/powerpoint/2010/main" val="2811517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51164" y="412327"/>
            <a:ext cx="10550236" cy="955115"/>
          </a:xfrm>
        </p:spPr>
        <p:txBody>
          <a:bodyPr/>
          <a:lstStyle/>
          <a:p>
            <a:r>
              <a:rPr lang="en-US"/>
              <a:t>Competitive Analysis EN-US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endParaRPr lang="en-US"/>
          </a:p>
          <a:p>
            <a:endParaRPr lang="en-US"/>
          </a:p>
          <a:p>
            <a:endParaRPr lang="en-US"/>
          </a:p>
          <a:p>
            <a:endParaRPr lang="en-US"/>
          </a:p>
        </p:txBody>
      </p:sp>
      <p:pic>
        <p:nvPicPr>
          <p:cNvPr id="4" name="Picture 4" descr="A screenshot of a cell phone&#10;&#10;Description automatically generated">
            <a:extLst>
              <a:ext uri="{FF2B5EF4-FFF2-40B4-BE49-F238E27FC236}">
                <a16:creationId xmlns:a16="http://schemas.microsoft.com/office/drawing/2014/main" id="{B8BABCF6-0A93-4C1A-828E-535D78053AE6}"/>
              </a:ext>
            </a:extLst>
          </p:cNvPr>
          <p:cNvPicPr>
            <a:picLocks noChangeAspect="1"/>
          </p:cNvPicPr>
          <p:nvPr/>
        </p:nvPicPr>
        <p:blipFill>
          <a:blip r:embed="rId2"/>
          <a:stretch>
            <a:fillRect/>
          </a:stretch>
        </p:blipFill>
        <p:spPr>
          <a:xfrm>
            <a:off x="2728365" y="1340903"/>
            <a:ext cx="6809447" cy="2234105"/>
          </a:xfrm>
          <a:prstGeom prst="rect">
            <a:avLst/>
          </a:prstGeom>
        </p:spPr>
      </p:pic>
      <p:pic>
        <p:nvPicPr>
          <p:cNvPr id="5" name="Picture 5" descr="A screenshot of a cell phone&#10;&#10;Description automatically generated">
            <a:extLst>
              <a:ext uri="{FF2B5EF4-FFF2-40B4-BE49-F238E27FC236}">
                <a16:creationId xmlns:a16="http://schemas.microsoft.com/office/drawing/2014/main" id="{975B9F32-0908-4D31-B8C7-8FB5835C994F}"/>
              </a:ext>
            </a:extLst>
          </p:cNvPr>
          <p:cNvPicPr>
            <a:picLocks noChangeAspect="1"/>
          </p:cNvPicPr>
          <p:nvPr/>
        </p:nvPicPr>
        <p:blipFill>
          <a:blip r:embed="rId3"/>
          <a:stretch>
            <a:fillRect/>
          </a:stretch>
        </p:blipFill>
        <p:spPr>
          <a:xfrm>
            <a:off x="2728365" y="3340454"/>
            <a:ext cx="6809447" cy="2793516"/>
          </a:xfrm>
          <a:prstGeom prst="rect">
            <a:avLst/>
          </a:prstGeom>
        </p:spPr>
      </p:pic>
      <p:pic>
        <p:nvPicPr>
          <p:cNvPr id="7" name="Picture 7" descr="A picture containing screenshot&#10;&#10;Description automatically generated">
            <a:extLst>
              <a:ext uri="{FF2B5EF4-FFF2-40B4-BE49-F238E27FC236}">
                <a16:creationId xmlns:a16="http://schemas.microsoft.com/office/drawing/2014/main" id="{A2094468-754B-4041-8351-22BF9C682D48}"/>
              </a:ext>
            </a:extLst>
          </p:cNvPr>
          <p:cNvPicPr>
            <a:picLocks noChangeAspect="1"/>
          </p:cNvPicPr>
          <p:nvPr/>
        </p:nvPicPr>
        <p:blipFill>
          <a:blip r:embed="rId4"/>
          <a:stretch>
            <a:fillRect/>
          </a:stretch>
        </p:blipFill>
        <p:spPr>
          <a:xfrm>
            <a:off x="2876718" y="6073554"/>
            <a:ext cx="9189854" cy="570874"/>
          </a:xfrm>
          <a:prstGeom prst="rect">
            <a:avLst/>
          </a:prstGeom>
        </p:spPr>
      </p:pic>
      <p:sp>
        <p:nvSpPr>
          <p:cNvPr id="9" name="TextBox 8">
            <a:extLst>
              <a:ext uri="{FF2B5EF4-FFF2-40B4-BE49-F238E27FC236}">
                <a16:creationId xmlns:a16="http://schemas.microsoft.com/office/drawing/2014/main" id="{4687A816-CFFE-4759-8746-3DBF007AFA30}"/>
              </a:ext>
            </a:extLst>
          </p:cNvPr>
          <p:cNvSpPr txBox="1"/>
          <p:nvPr/>
        </p:nvSpPr>
        <p:spPr>
          <a:xfrm>
            <a:off x="653937" y="1800308"/>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Yummly</a:t>
            </a:r>
          </a:p>
        </p:txBody>
      </p:sp>
      <p:sp>
        <p:nvSpPr>
          <p:cNvPr id="11" name="TextBox 10">
            <a:extLst>
              <a:ext uri="{FF2B5EF4-FFF2-40B4-BE49-F238E27FC236}">
                <a16:creationId xmlns:a16="http://schemas.microsoft.com/office/drawing/2014/main" id="{DC4105CC-252A-4826-8AB8-65DF6B8A9C1C}"/>
              </a:ext>
            </a:extLst>
          </p:cNvPr>
          <p:cNvSpPr txBox="1"/>
          <p:nvPr/>
        </p:nvSpPr>
        <p:spPr>
          <a:xfrm>
            <a:off x="651858" y="60758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AllRecipes</a:t>
            </a:r>
          </a:p>
        </p:txBody>
      </p:sp>
    </p:spTree>
    <p:extLst>
      <p:ext uri="{BB962C8B-B14F-4D97-AF65-F5344CB8AC3E}">
        <p14:creationId xmlns:p14="http://schemas.microsoft.com/office/powerpoint/2010/main" val="603216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51164" y="412327"/>
            <a:ext cx="10550236" cy="955115"/>
          </a:xfrm>
        </p:spPr>
        <p:txBody>
          <a:bodyPr/>
          <a:lstStyle/>
          <a:p>
            <a:r>
              <a:rPr lang="en-US"/>
              <a:t>Competitive Analysis EN-US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endParaRPr lang="en-US"/>
          </a:p>
          <a:p>
            <a:endParaRPr lang="en-US"/>
          </a:p>
          <a:p>
            <a:endParaRPr lang="en-US"/>
          </a:p>
          <a:p>
            <a:endParaRPr lang="en-US"/>
          </a:p>
        </p:txBody>
      </p:sp>
      <p:pic>
        <p:nvPicPr>
          <p:cNvPr id="6" name="Picture 6" descr="A picture containing device&#10;&#10;Description automatically generated">
            <a:extLst>
              <a:ext uri="{FF2B5EF4-FFF2-40B4-BE49-F238E27FC236}">
                <a16:creationId xmlns:a16="http://schemas.microsoft.com/office/drawing/2014/main" id="{2E916F61-F8D0-48EF-B499-E83973A0507A}"/>
              </a:ext>
            </a:extLst>
          </p:cNvPr>
          <p:cNvPicPr>
            <a:picLocks noChangeAspect="1"/>
          </p:cNvPicPr>
          <p:nvPr/>
        </p:nvPicPr>
        <p:blipFill>
          <a:blip r:embed="rId2"/>
          <a:stretch>
            <a:fillRect/>
          </a:stretch>
        </p:blipFill>
        <p:spPr>
          <a:xfrm>
            <a:off x="3281320" y="1338871"/>
            <a:ext cx="8630154" cy="1981923"/>
          </a:xfrm>
          <a:prstGeom prst="rect">
            <a:avLst/>
          </a:prstGeom>
        </p:spPr>
      </p:pic>
      <p:pic>
        <p:nvPicPr>
          <p:cNvPr id="7" name="Picture 7" descr="A picture containing drawing&#10;&#10;Description automatically generated">
            <a:extLst>
              <a:ext uri="{FF2B5EF4-FFF2-40B4-BE49-F238E27FC236}">
                <a16:creationId xmlns:a16="http://schemas.microsoft.com/office/drawing/2014/main" id="{2F6B4DE0-C632-4F63-9730-DF848B53F028}"/>
              </a:ext>
            </a:extLst>
          </p:cNvPr>
          <p:cNvPicPr>
            <a:picLocks noChangeAspect="1"/>
          </p:cNvPicPr>
          <p:nvPr/>
        </p:nvPicPr>
        <p:blipFill>
          <a:blip r:embed="rId3"/>
          <a:stretch>
            <a:fillRect/>
          </a:stretch>
        </p:blipFill>
        <p:spPr>
          <a:xfrm>
            <a:off x="3281321" y="3317246"/>
            <a:ext cx="8657128" cy="1100145"/>
          </a:xfrm>
          <a:prstGeom prst="rect">
            <a:avLst/>
          </a:prstGeom>
        </p:spPr>
      </p:pic>
      <p:pic>
        <p:nvPicPr>
          <p:cNvPr id="8" name="Picture 8" descr="A picture containing drawing&#10;&#10;Description automatically generated">
            <a:extLst>
              <a:ext uri="{FF2B5EF4-FFF2-40B4-BE49-F238E27FC236}">
                <a16:creationId xmlns:a16="http://schemas.microsoft.com/office/drawing/2014/main" id="{E663D0FA-459E-4F0C-B0BD-608155A7F307}"/>
              </a:ext>
            </a:extLst>
          </p:cNvPr>
          <p:cNvPicPr>
            <a:picLocks noChangeAspect="1"/>
          </p:cNvPicPr>
          <p:nvPr/>
        </p:nvPicPr>
        <p:blipFill>
          <a:blip r:embed="rId4"/>
          <a:stretch>
            <a:fillRect/>
          </a:stretch>
        </p:blipFill>
        <p:spPr>
          <a:xfrm>
            <a:off x="3281321" y="4509110"/>
            <a:ext cx="7895128" cy="1777904"/>
          </a:xfrm>
          <a:prstGeom prst="rect">
            <a:avLst/>
          </a:prstGeom>
        </p:spPr>
      </p:pic>
      <p:sp>
        <p:nvSpPr>
          <p:cNvPr id="10" name="TextBox 9">
            <a:extLst>
              <a:ext uri="{FF2B5EF4-FFF2-40B4-BE49-F238E27FC236}">
                <a16:creationId xmlns:a16="http://schemas.microsoft.com/office/drawing/2014/main" id="{B33CF37F-A505-4D61-902A-CF1688E7F2CD}"/>
              </a:ext>
            </a:extLst>
          </p:cNvPr>
          <p:cNvSpPr txBox="1"/>
          <p:nvPr/>
        </p:nvSpPr>
        <p:spPr>
          <a:xfrm>
            <a:off x="1422680" y="146314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Yummly</a:t>
            </a:r>
          </a:p>
        </p:txBody>
      </p:sp>
      <p:sp>
        <p:nvSpPr>
          <p:cNvPr id="12" name="TextBox 11">
            <a:extLst>
              <a:ext uri="{FF2B5EF4-FFF2-40B4-BE49-F238E27FC236}">
                <a16:creationId xmlns:a16="http://schemas.microsoft.com/office/drawing/2014/main" id="{F6B20991-53F6-4B38-B468-BAD7E4C79068}"/>
              </a:ext>
            </a:extLst>
          </p:cNvPr>
          <p:cNvSpPr txBox="1"/>
          <p:nvPr/>
        </p:nvSpPr>
        <p:spPr>
          <a:xfrm>
            <a:off x="1426896" y="4899727"/>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Pinterest</a:t>
            </a:r>
          </a:p>
        </p:txBody>
      </p:sp>
      <p:sp>
        <p:nvSpPr>
          <p:cNvPr id="14" name="TextBox 13">
            <a:extLst>
              <a:ext uri="{FF2B5EF4-FFF2-40B4-BE49-F238E27FC236}">
                <a16:creationId xmlns:a16="http://schemas.microsoft.com/office/drawing/2014/main" id="{018AA1E2-A760-4773-A456-D09EA245B921}"/>
              </a:ext>
            </a:extLst>
          </p:cNvPr>
          <p:cNvSpPr txBox="1"/>
          <p:nvPr/>
        </p:nvSpPr>
        <p:spPr>
          <a:xfrm>
            <a:off x="1373398" y="34931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AllRecipes</a:t>
            </a:r>
          </a:p>
        </p:txBody>
      </p:sp>
    </p:spTree>
    <p:extLst>
      <p:ext uri="{BB962C8B-B14F-4D97-AF65-F5344CB8AC3E}">
        <p14:creationId xmlns:p14="http://schemas.microsoft.com/office/powerpoint/2010/main" val="32993466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490788-4690-498C-A434-9C54A4908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05C480-D9A6-4C41-B663-0292654D6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338446-5CB3-4224-B30C-004BC0E7CDB3}"/>
              </a:ext>
            </a:extLst>
          </p:cNvPr>
          <p:cNvSpPr>
            <a:spLocks noGrp="1"/>
          </p:cNvSpPr>
          <p:nvPr>
            <p:ph type="title"/>
          </p:nvPr>
        </p:nvSpPr>
        <p:spPr>
          <a:xfrm>
            <a:off x="524162" y="465512"/>
            <a:ext cx="3158836" cy="5478087"/>
          </a:xfrm>
        </p:spPr>
        <p:txBody>
          <a:bodyPr>
            <a:normAutofit/>
          </a:bodyPr>
          <a:lstStyle/>
          <a:p>
            <a:r>
              <a:rPr lang="en-US">
                <a:solidFill>
                  <a:schemeClr val="bg1"/>
                </a:solidFill>
              </a:rPr>
              <a:t>Feature Ideation</a:t>
            </a:r>
          </a:p>
        </p:txBody>
      </p:sp>
      <p:graphicFrame>
        <p:nvGraphicFramePr>
          <p:cNvPr id="5" name="Content Placeholder 2">
            <a:extLst>
              <a:ext uri="{FF2B5EF4-FFF2-40B4-BE49-F238E27FC236}">
                <a16:creationId xmlns:a16="http://schemas.microsoft.com/office/drawing/2014/main" id="{0661E444-343B-46A4-B978-EE144524497A}"/>
              </a:ext>
            </a:extLst>
          </p:cNvPr>
          <p:cNvGraphicFramePr>
            <a:graphicFrameLocks noGrp="1"/>
          </p:cNvGraphicFramePr>
          <p:nvPr>
            <p:ph idx="1"/>
            <p:extLst>
              <p:ext uri="{D42A27DB-BD31-4B8C-83A1-F6EECF244321}">
                <p14:modId xmlns:p14="http://schemas.microsoft.com/office/powerpoint/2010/main" val="2755488642"/>
              </p:ext>
            </p:extLst>
          </p:nvPr>
        </p:nvGraphicFramePr>
        <p:xfrm>
          <a:off x="5020886" y="876300"/>
          <a:ext cx="6180513" cy="5067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46389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FFA683-4D7A-484A-BBC3-5065D8D8D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F9D107-E947-4EDC-893D-7DCEDCCED5A3}"/>
              </a:ext>
            </a:extLst>
          </p:cNvPr>
          <p:cNvSpPr>
            <a:spLocks noGrp="1"/>
          </p:cNvSpPr>
          <p:nvPr>
            <p:ph type="title"/>
          </p:nvPr>
        </p:nvSpPr>
        <p:spPr>
          <a:xfrm>
            <a:off x="553719" y="827888"/>
            <a:ext cx="3146911" cy="5115711"/>
          </a:xfrm>
        </p:spPr>
        <p:txBody>
          <a:bodyPr anchor="b">
            <a:normAutofit/>
          </a:bodyPr>
          <a:lstStyle/>
          <a:p>
            <a:r>
              <a:rPr lang="en-US">
                <a:solidFill>
                  <a:schemeClr val="bg1"/>
                </a:solidFill>
              </a:rPr>
              <a:t>Dev Project</a:t>
            </a:r>
          </a:p>
        </p:txBody>
      </p:sp>
      <p:pic>
        <p:nvPicPr>
          <p:cNvPr id="4" name="Picture 4" descr="A piece of cake on a table&#10;&#10;Description automatically generated">
            <a:extLst>
              <a:ext uri="{FF2B5EF4-FFF2-40B4-BE49-F238E27FC236}">
                <a16:creationId xmlns:a16="http://schemas.microsoft.com/office/drawing/2014/main" id="{0090E97E-84E5-48E2-B300-D623EC6F8547}"/>
              </a:ext>
            </a:extLst>
          </p:cNvPr>
          <p:cNvPicPr>
            <a:picLocks noGrp="1" noChangeAspect="1"/>
          </p:cNvPicPr>
          <p:nvPr>
            <p:ph idx="1"/>
          </p:nvPr>
        </p:nvPicPr>
        <p:blipFill>
          <a:blip r:embed="rId2"/>
          <a:stretch>
            <a:fillRect/>
          </a:stretch>
        </p:blipFill>
        <p:spPr>
          <a:xfrm>
            <a:off x="4074284" y="-3301675"/>
            <a:ext cx="8118320" cy="12226208"/>
          </a:xfrm>
        </p:spPr>
      </p:pic>
    </p:spTree>
    <p:extLst>
      <p:ext uri="{BB962C8B-B14F-4D97-AF65-F5344CB8AC3E}">
        <p14:creationId xmlns:p14="http://schemas.microsoft.com/office/powerpoint/2010/main" val="4707578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A8DF-4BD4-421D-835C-43EB1F02EC69}"/>
              </a:ext>
            </a:extLst>
          </p:cNvPr>
          <p:cNvSpPr>
            <a:spLocks noGrp="1"/>
          </p:cNvSpPr>
          <p:nvPr>
            <p:ph type="title"/>
          </p:nvPr>
        </p:nvSpPr>
        <p:spPr>
          <a:xfrm>
            <a:off x="651164" y="365125"/>
            <a:ext cx="4756018" cy="1401016"/>
          </a:xfrm>
        </p:spPr>
        <p:txBody>
          <a:bodyPr>
            <a:normAutofit fontScale="90000"/>
          </a:bodyPr>
          <a:lstStyle/>
          <a:p>
            <a:r>
              <a:rPr lang="en-US"/>
              <a:t>Diet and </a:t>
            </a:r>
            <a:br>
              <a:rPr lang="en-US"/>
            </a:br>
            <a:r>
              <a:rPr lang="en-US"/>
              <a:t>Allergen Filters</a:t>
            </a:r>
          </a:p>
        </p:txBody>
      </p:sp>
      <p:pic>
        <p:nvPicPr>
          <p:cNvPr id="7" name="Picture 7" descr="A screenshot of a cell phone&#10;&#10;Description automatically generated">
            <a:extLst>
              <a:ext uri="{FF2B5EF4-FFF2-40B4-BE49-F238E27FC236}">
                <a16:creationId xmlns:a16="http://schemas.microsoft.com/office/drawing/2014/main" id="{F464CAB7-7029-40A2-99F7-DB80F228DF04}"/>
              </a:ext>
            </a:extLst>
          </p:cNvPr>
          <p:cNvPicPr>
            <a:picLocks noChangeAspect="1"/>
          </p:cNvPicPr>
          <p:nvPr/>
        </p:nvPicPr>
        <p:blipFill>
          <a:blip r:embed="rId2"/>
          <a:stretch>
            <a:fillRect/>
          </a:stretch>
        </p:blipFill>
        <p:spPr>
          <a:xfrm>
            <a:off x="4467886" y="-2917"/>
            <a:ext cx="7073773" cy="6871375"/>
          </a:xfrm>
          <a:prstGeom prst="rect">
            <a:avLst/>
          </a:prstGeom>
        </p:spPr>
      </p:pic>
      <p:sp>
        <p:nvSpPr>
          <p:cNvPr id="8" name="Rectangle: Rounded Corners 7">
            <a:extLst>
              <a:ext uri="{FF2B5EF4-FFF2-40B4-BE49-F238E27FC236}">
                <a16:creationId xmlns:a16="http://schemas.microsoft.com/office/drawing/2014/main" id="{F4D4AA72-DCA6-4A4F-8A4D-13F7721E62C9}"/>
              </a:ext>
            </a:extLst>
          </p:cNvPr>
          <p:cNvSpPr/>
          <p:nvPr/>
        </p:nvSpPr>
        <p:spPr>
          <a:xfrm>
            <a:off x="5053194" y="246822"/>
            <a:ext cx="4547151" cy="405847"/>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a:endParaRPr lang="en-US"/>
          </a:p>
        </p:txBody>
      </p:sp>
      <p:sp>
        <p:nvSpPr>
          <p:cNvPr id="9" name="Rectangle: Rounded Corners 8">
            <a:extLst>
              <a:ext uri="{FF2B5EF4-FFF2-40B4-BE49-F238E27FC236}">
                <a16:creationId xmlns:a16="http://schemas.microsoft.com/office/drawing/2014/main" id="{8E69821B-0055-436C-96E7-647D4F5D66A7}"/>
              </a:ext>
            </a:extLst>
          </p:cNvPr>
          <p:cNvSpPr/>
          <p:nvPr/>
        </p:nvSpPr>
        <p:spPr>
          <a:xfrm>
            <a:off x="4632421" y="4163758"/>
            <a:ext cx="3462130" cy="405847"/>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a:endParaRPr lang="en-US"/>
          </a:p>
        </p:txBody>
      </p:sp>
      <p:sp>
        <p:nvSpPr>
          <p:cNvPr id="10" name="Rectangle: Rounded Corners 9">
            <a:extLst>
              <a:ext uri="{FF2B5EF4-FFF2-40B4-BE49-F238E27FC236}">
                <a16:creationId xmlns:a16="http://schemas.microsoft.com/office/drawing/2014/main" id="{D9F5EA0B-BD69-448F-80A6-DA539AC70F6E}"/>
              </a:ext>
            </a:extLst>
          </p:cNvPr>
          <p:cNvSpPr/>
          <p:nvPr/>
        </p:nvSpPr>
        <p:spPr>
          <a:xfrm>
            <a:off x="4632421" y="6447542"/>
            <a:ext cx="969066" cy="29817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22524945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A8DF-4BD4-421D-835C-43EB1F02EC69}"/>
              </a:ext>
            </a:extLst>
          </p:cNvPr>
          <p:cNvSpPr>
            <a:spLocks noGrp="1"/>
          </p:cNvSpPr>
          <p:nvPr>
            <p:ph type="title"/>
          </p:nvPr>
        </p:nvSpPr>
        <p:spPr>
          <a:xfrm>
            <a:off x="651164" y="365125"/>
            <a:ext cx="10550236" cy="789908"/>
          </a:xfrm>
        </p:spPr>
        <p:txBody>
          <a:bodyPr/>
          <a:lstStyle/>
          <a:p>
            <a:r>
              <a:rPr lang="en-US"/>
              <a:t>Diet and Allergen Filters</a:t>
            </a:r>
          </a:p>
        </p:txBody>
      </p:sp>
      <p:sp>
        <p:nvSpPr>
          <p:cNvPr id="3" name="Content Placeholder 2">
            <a:extLst>
              <a:ext uri="{FF2B5EF4-FFF2-40B4-BE49-F238E27FC236}">
                <a16:creationId xmlns:a16="http://schemas.microsoft.com/office/drawing/2014/main" id="{C3B03644-CD95-4372-99A1-4092DF4BD4E4}"/>
              </a:ext>
            </a:extLst>
          </p:cNvPr>
          <p:cNvSpPr>
            <a:spLocks noGrp="1"/>
          </p:cNvSpPr>
          <p:nvPr>
            <p:ph idx="1"/>
          </p:nvPr>
        </p:nvSpPr>
        <p:spPr>
          <a:xfrm>
            <a:off x="651164" y="1838313"/>
            <a:ext cx="4948252" cy="4338649"/>
          </a:xfrm>
        </p:spPr>
        <p:txBody>
          <a:bodyPr>
            <a:normAutofit lnSpcReduction="10000"/>
          </a:bodyPr>
          <a:lstStyle/>
          <a:p>
            <a:pPr marL="285750" indent="-285750">
              <a:spcAft>
                <a:spcPts val="600"/>
              </a:spcAft>
              <a:buFont typeface="Arial" panose="020B0604020202020204" pitchFamily="34" charset="0"/>
              <a:buChar char="•"/>
            </a:pPr>
            <a:r>
              <a:rPr lang="en-US" sz="2000">
                <a:latin typeface="+mn-lt"/>
                <a:cs typeface="Calibri Light"/>
              </a:rPr>
              <a:t>Search for restrictions / allergens</a:t>
            </a:r>
            <a:endParaRPr lang="en-US" sz="2000">
              <a:latin typeface="+mn-lt"/>
            </a:endParaRPr>
          </a:p>
          <a:p>
            <a:pPr marL="971550" lvl="1">
              <a:spcAft>
                <a:spcPts val="600"/>
              </a:spcAft>
            </a:pPr>
            <a:r>
              <a:rPr lang="en-US">
                <a:latin typeface="+mn-lt"/>
                <a:cs typeface="Calibri Light"/>
              </a:rPr>
              <a:t>Issue: user needs to know specific keyword</a:t>
            </a:r>
          </a:p>
          <a:p>
            <a:pPr marL="285750" indent="-285750">
              <a:spcAft>
                <a:spcPts val="600"/>
              </a:spcAft>
              <a:buFont typeface="Arial" panose="020B0604020202020204" pitchFamily="34" charset="0"/>
              <a:buChar char="•"/>
            </a:pPr>
            <a:r>
              <a:rPr lang="en-US" sz="2000">
                <a:latin typeface="+mn-lt"/>
                <a:cs typeface="Calibri Light"/>
              </a:rPr>
              <a:t>Drop down menu to browse through all restrictions / allergens </a:t>
            </a:r>
            <a:endParaRPr lang="en-US" sz="2000">
              <a:latin typeface="+mn-lt"/>
            </a:endParaRPr>
          </a:p>
          <a:p>
            <a:pPr marL="342900" indent="-342900">
              <a:spcAft>
                <a:spcPts val="600"/>
              </a:spcAft>
              <a:buChar char="•"/>
            </a:pPr>
            <a:r>
              <a:rPr lang="en-US" sz="2000">
                <a:latin typeface="+mn-lt"/>
                <a:cs typeface="Calibri Light"/>
              </a:rPr>
              <a:t>Different categories (like </a:t>
            </a:r>
            <a:r>
              <a:rPr lang="en-US" sz="2000" err="1">
                <a:latin typeface="+mn-lt"/>
                <a:cs typeface="Calibri Light"/>
              </a:rPr>
              <a:t>Yummly</a:t>
            </a:r>
            <a:r>
              <a:rPr lang="en-US" sz="2000">
                <a:latin typeface="+mn-lt"/>
                <a:cs typeface="Calibri Light"/>
              </a:rPr>
              <a:t>)</a:t>
            </a:r>
          </a:p>
          <a:p>
            <a:pPr marL="1028700" lvl="1" indent="-342900">
              <a:spcAft>
                <a:spcPts val="600"/>
              </a:spcAft>
            </a:pPr>
            <a:r>
              <a:rPr lang="en-US">
                <a:latin typeface="+mn-lt"/>
                <a:cs typeface="Calibri Light"/>
              </a:rPr>
              <a:t>Click to expand a category</a:t>
            </a:r>
          </a:p>
          <a:p>
            <a:pPr marL="1028700" lvl="1" indent="-342900">
              <a:spcAft>
                <a:spcPts val="600"/>
              </a:spcAft>
            </a:pPr>
            <a:r>
              <a:rPr lang="en-US">
                <a:latin typeface="+mn-lt"/>
                <a:cs typeface="Calibri Light"/>
              </a:rPr>
              <a:t>Easy to browse and saves space if you don’t need to use it</a:t>
            </a:r>
          </a:p>
          <a:p>
            <a:pPr marL="342900" indent="-342900">
              <a:spcAft>
                <a:spcPts val="600"/>
              </a:spcAft>
              <a:buFont typeface="Arial" panose="020B0604020202020204" pitchFamily="34" charset="0"/>
              <a:buChar char="•"/>
            </a:pPr>
            <a:r>
              <a:rPr lang="en-US" sz="2000">
                <a:latin typeface="+mn-lt"/>
                <a:cs typeface="Calibri Light"/>
              </a:rPr>
              <a:t>Possibility of saving user’s preferences</a:t>
            </a:r>
          </a:p>
          <a:p>
            <a:endParaRPr lang="en-US"/>
          </a:p>
        </p:txBody>
      </p:sp>
      <p:sp>
        <p:nvSpPr>
          <p:cNvPr id="5" name="TextBox 4">
            <a:extLst>
              <a:ext uri="{FF2B5EF4-FFF2-40B4-BE49-F238E27FC236}">
                <a16:creationId xmlns:a16="http://schemas.microsoft.com/office/drawing/2014/main" id="{1908D1AE-A280-4DB9-AA8F-ABFA38499398}"/>
              </a:ext>
            </a:extLst>
          </p:cNvPr>
          <p:cNvSpPr txBox="1"/>
          <p:nvPr/>
        </p:nvSpPr>
        <p:spPr>
          <a:xfrm>
            <a:off x="651164" y="1235063"/>
            <a:ext cx="3583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mj-lt"/>
              </a:rPr>
              <a:t>Feature proposals</a:t>
            </a:r>
          </a:p>
        </p:txBody>
      </p:sp>
      <p:pic>
        <p:nvPicPr>
          <p:cNvPr id="4" name="Picture 5" descr="A screenshot of a cell phone&#10;&#10;Description automatically generated">
            <a:extLst>
              <a:ext uri="{FF2B5EF4-FFF2-40B4-BE49-F238E27FC236}">
                <a16:creationId xmlns:a16="http://schemas.microsoft.com/office/drawing/2014/main" id="{38391D00-8455-4F96-BBEB-20B260F0C616}"/>
              </a:ext>
            </a:extLst>
          </p:cNvPr>
          <p:cNvPicPr>
            <a:picLocks noChangeAspect="1"/>
          </p:cNvPicPr>
          <p:nvPr/>
        </p:nvPicPr>
        <p:blipFill>
          <a:blip r:embed="rId2"/>
          <a:stretch>
            <a:fillRect/>
          </a:stretch>
        </p:blipFill>
        <p:spPr>
          <a:xfrm>
            <a:off x="5599416" y="2076725"/>
            <a:ext cx="6592584" cy="2704550"/>
          </a:xfrm>
          <a:prstGeom prst="rect">
            <a:avLst/>
          </a:prstGeom>
        </p:spPr>
      </p:pic>
    </p:spTree>
    <p:extLst>
      <p:ext uri="{BB962C8B-B14F-4D97-AF65-F5344CB8AC3E}">
        <p14:creationId xmlns:p14="http://schemas.microsoft.com/office/powerpoint/2010/main" val="38325837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DA8DF-4BD4-421D-835C-43EB1F02EC69}"/>
              </a:ext>
            </a:extLst>
          </p:cNvPr>
          <p:cNvSpPr>
            <a:spLocks noGrp="1"/>
          </p:cNvSpPr>
          <p:nvPr>
            <p:ph type="title"/>
          </p:nvPr>
        </p:nvSpPr>
        <p:spPr>
          <a:xfrm>
            <a:off x="651164" y="365125"/>
            <a:ext cx="10550236" cy="789908"/>
          </a:xfrm>
        </p:spPr>
        <p:txBody>
          <a:bodyPr/>
          <a:lstStyle/>
          <a:p>
            <a:r>
              <a:rPr lang="en-US"/>
              <a:t>Ingredient Search</a:t>
            </a:r>
          </a:p>
        </p:txBody>
      </p:sp>
      <p:sp>
        <p:nvSpPr>
          <p:cNvPr id="3" name="Content Placeholder 2">
            <a:extLst>
              <a:ext uri="{FF2B5EF4-FFF2-40B4-BE49-F238E27FC236}">
                <a16:creationId xmlns:a16="http://schemas.microsoft.com/office/drawing/2014/main" id="{C3B03644-CD95-4372-99A1-4092DF4BD4E4}"/>
              </a:ext>
            </a:extLst>
          </p:cNvPr>
          <p:cNvSpPr>
            <a:spLocks noGrp="1"/>
          </p:cNvSpPr>
          <p:nvPr>
            <p:ph idx="1"/>
          </p:nvPr>
        </p:nvSpPr>
        <p:spPr>
          <a:xfrm>
            <a:off x="651164" y="1838313"/>
            <a:ext cx="4054400" cy="4338649"/>
          </a:xfrm>
        </p:spPr>
        <p:txBody>
          <a:bodyPr/>
          <a:lstStyle/>
          <a:p>
            <a:pPr marL="285750" indent="-285750">
              <a:spcAft>
                <a:spcPts val="600"/>
              </a:spcAft>
              <a:buFont typeface="Arial" panose="020B0604020202020204" pitchFamily="34" charset="0"/>
              <a:buChar char="•"/>
            </a:pPr>
            <a:r>
              <a:rPr lang="en-US" sz="2000">
                <a:latin typeface="+mn-lt"/>
                <a:cs typeface="Calibri Light"/>
              </a:rPr>
              <a:t>Add ingredient search feature to current recipe experience</a:t>
            </a:r>
          </a:p>
          <a:p>
            <a:pPr marL="285750" indent="-285750">
              <a:spcAft>
                <a:spcPts val="600"/>
              </a:spcAft>
              <a:buFont typeface="Arial" panose="020B0604020202020204" pitchFamily="34" charset="0"/>
              <a:buChar char="•"/>
            </a:pPr>
            <a:r>
              <a:rPr lang="en-US" sz="2000">
                <a:latin typeface="+mn-lt"/>
                <a:cs typeface="Calibri Light"/>
              </a:rPr>
              <a:t>Ability to include and exclude ingredients in search</a:t>
            </a:r>
          </a:p>
          <a:p>
            <a:pPr marL="285750" indent="-285750">
              <a:spcAft>
                <a:spcPts val="600"/>
              </a:spcAft>
              <a:buFont typeface="Arial" panose="020B0604020202020204" pitchFamily="34" charset="0"/>
              <a:buChar char="•"/>
            </a:pPr>
            <a:r>
              <a:rPr lang="en-US" sz="2000">
                <a:latin typeface="+mn-lt"/>
                <a:cs typeface="Calibri Light"/>
              </a:rPr>
              <a:t>Can be useful for encompassing diet &amp; allergen pain points</a:t>
            </a:r>
          </a:p>
          <a:p>
            <a:pPr marL="285750" indent="-285750">
              <a:spcAft>
                <a:spcPts val="600"/>
              </a:spcAft>
              <a:buFont typeface="Arial" panose="020B0604020202020204" pitchFamily="34" charset="0"/>
              <a:buChar char="•"/>
            </a:pPr>
            <a:r>
              <a:rPr lang="en-US" sz="2000">
                <a:latin typeface="+mn-lt"/>
                <a:cs typeface="Calibri Light"/>
              </a:rPr>
              <a:t>Useful for finding content with ingredients you already have</a:t>
            </a:r>
          </a:p>
          <a:p>
            <a:pPr marL="285750" indent="-285750">
              <a:spcAft>
                <a:spcPts val="600"/>
              </a:spcAft>
              <a:buFont typeface="Arial" panose="020B0604020202020204" pitchFamily="34" charset="0"/>
              <a:buChar char="•"/>
            </a:pPr>
            <a:endParaRPr lang="en-US" sz="2000">
              <a:latin typeface="+mn-lt"/>
              <a:cs typeface="Calibri Light"/>
            </a:endParaRPr>
          </a:p>
          <a:p>
            <a:pPr marL="285750" indent="-285750">
              <a:spcAft>
                <a:spcPts val="600"/>
              </a:spcAft>
              <a:buFont typeface="Arial" panose="020B0604020202020204" pitchFamily="34" charset="0"/>
              <a:buChar char="•"/>
            </a:pPr>
            <a:endParaRPr lang="en-US" sz="2000">
              <a:latin typeface="+mn-lt"/>
              <a:cs typeface="Calibri Light"/>
            </a:endParaRPr>
          </a:p>
          <a:p>
            <a:endParaRPr lang="en-US"/>
          </a:p>
        </p:txBody>
      </p:sp>
      <p:sp>
        <p:nvSpPr>
          <p:cNvPr id="5" name="TextBox 4">
            <a:extLst>
              <a:ext uri="{FF2B5EF4-FFF2-40B4-BE49-F238E27FC236}">
                <a16:creationId xmlns:a16="http://schemas.microsoft.com/office/drawing/2014/main" id="{1908D1AE-A280-4DB9-AA8F-ABFA38499398}"/>
              </a:ext>
            </a:extLst>
          </p:cNvPr>
          <p:cNvSpPr txBox="1"/>
          <p:nvPr/>
        </p:nvSpPr>
        <p:spPr>
          <a:xfrm>
            <a:off x="651164" y="1235063"/>
            <a:ext cx="358395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latin typeface="+mj-lt"/>
              </a:rPr>
              <a:t>Feature proposals</a:t>
            </a:r>
          </a:p>
        </p:txBody>
      </p:sp>
      <p:pic>
        <p:nvPicPr>
          <p:cNvPr id="4" name="Picture 4" descr="A screenshot of a cell phone&#10;&#10;Description automatically generated">
            <a:extLst>
              <a:ext uri="{FF2B5EF4-FFF2-40B4-BE49-F238E27FC236}">
                <a16:creationId xmlns:a16="http://schemas.microsoft.com/office/drawing/2014/main" id="{9116D31E-CC70-4CCA-A75B-77369BCBBB20}"/>
              </a:ext>
            </a:extLst>
          </p:cNvPr>
          <p:cNvPicPr>
            <a:picLocks noChangeAspect="1"/>
          </p:cNvPicPr>
          <p:nvPr/>
        </p:nvPicPr>
        <p:blipFill rotWithShape="1">
          <a:blip r:embed="rId2"/>
          <a:srcRect l="2259" r="1857"/>
          <a:stretch/>
        </p:blipFill>
        <p:spPr>
          <a:xfrm>
            <a:off x="4972693" y="1994169"/>
            <a:ext cx="7126840" cy="2438611"/>
          </a:xfrm>
          <a:prstGeom prst="rect">
            <a:avLst/>
          </a:prstGeom>
        </p:spPr>
      </p:pic>
    </p:spTree>
    <p:extLst>
      <p:ext uri="{BB962C8B-B14F-4D97-AF65-F5344CB8AC3E}">
        <p14:creationId xmlns:p14="http://schemas.microsoft.com/office/powerpoint/2010/main" val="3481663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FFA683-4D7A-484A-BBC3-5065D8D8D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E52F82-8DCA-42C0-8343-F753011E6403}"/>
              </a:ext>
            </a:extLst>
          </p:cNvPr>
          <p:cNvSpPr>
            <a:spLocks noGrp="1"/>
          </p:cNvSpPr>
          <p:nvPr>
            <p:ph type="title"/>
          </p:nvPr>
        </p:nvSpPr>
        <p:spPr>
          <a:xfrm>
            <a:off x="553719" y="827888"/>
            <a:ext cx="3146911" cy="5115711"/>
          </a:xfrm>
        </p:spPr>
        <p:txBody>
          <a:bodyPr anchor="b">
            <a:normAutofit/>
          </a:bodyPr>
          <a:lstStyle/>
          <a:p>
            <a:r>
              <a:rPr lang="en-US">
                <a:solidFill>
                  <a:schemeClr val="bg1"/>
                </a:solidFill>
              </a:rPr>
              <a:t>Specs</a:t>
            </a:r>
          </a:p>
        </p:txBody>
      </p:sp>
      <p:pic>
        <p:nvPicPr>
          <p:cNvPr id="7" name="Picture 8" descr="A piece of cake on a plate on a table&#10;&#10;Description automatically generated">
            <a:extLst>
              <a:ext uri="{FF2B5EF4-FFF2-40B4-BE49-F238E27FC236}">
                <a16:creationId xmlns:a16="http://schemas.microsoft.com/office/drawing/2014/main" id="{B742E890-E196-44C3-8280-963ACFFB09D0}"/>
              </a:ext>
            </a:extLst>
          </p:cNvPr>
          <p:cNvPicPr>
            <a:picLocks noGrp="1" noChangeAspect="1"/>
          </p:cNvPicPr>
          <p:nvPr>
            <p:ph idx="1"/>
          </p:nvPr>
        </p:nvPicPr>
        <p:blipFill>
          <a:blip r:embed="rId3"/>
          <a:stretch>
            <a:fillRect/>
          </a:stretch>
        </p:blipFill>
        <p:spPr>
          <a:xfrm>
            <a:off x="4073538" y="3585"/>
            <a:ext cx="10282749" cy="6855166"/>
          </a:xfrm>
        </p:spPr>
      </p:pic>
    </p:spTree>
    <p:extLst>
      <p:ext uri="{BB962C8B-B14F-4D97-AF65-F5344CB8AC3E}">
        <p14:creationId xmlns:p14="http://schemas.microsoft.com/office/powerpoint/2010/main" val="3263264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51164" y="365125"/>
            <a:ext cx="10550236" cy="1036956"/>
          </a:xfrm>
        </p:spPr>
        <p:txBody>
          <a:bodyPr/>
          <a:lstStyle/>
          <a:p>
            <a:r>
              <a:rPr lang="en-US"/>
              <a:t>Specs/Mocks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a:xfrm>
            <a:off x="651164" y="1544321"/>
            <a:ext cx="10550236" cy="4632642"/>
          </a:xfrm>
        </p:spPr>
        <p:txBody>
          <a:bodyPr vert="horz" lIns="91440" tIns="45720" rIns="91440" bIns="45720" rtlCol="0" anchor="t">
            <a:normAutofit/>
          </a:bodyPr>
          <a:lstStyle/>
          <a:p>
            <a:r>
              <a:rPr lang="en-US">
                <a:ea typeface="+mj-lt"/>
                <a:cs typeface="+mj-lt"/>
                <a:hlinkClick r:id="rId2"/>
              </a:rPr>
              <a:t>Diet/Allergen Filter Spec</a:t>
            </a:r>
            <a:r>
              <a:rPr lang="en-US">
                <a:ea typeface="+mj-lt"/>
                <a:cs typeface="+mj-lt"/>
              </a:rPr>
              <a:t>  (</a:t>
            </a:r>
            <a:r>
              <a:rPr lang="en-US">
                <a:ea typeface="+mj-lt"/>
                <a:cs typeface="+mj-lt"/>
                <a:hlinkClick r:id="rId3"/>
              </a:rPr>
              <a:t>Web view</a:t>
            </a:r>
            <a:r>
              <a:rPr lang="en-US">
                <a:ea typeface="+mj-lt"/>
                <a:cs typeface="+mj-lt"/>
              </a:rPr>
              <a:t>)</a:t>
            </a:r>
            <a:endParaRPr lang="en-US"/>
          </a:p>
        </p:txBody>
      </p:sp>
      <p:pic>
        <p:nvPicPr>
          <p:cNvPr id="4" name="Picture 4" descr="A screenshot of a social media post&#10;&#10;Description automatically generated">
            <a:extLst>
              <a:ext uri="{FF2B5EF4-FFF2-40B4-BE49-F238E27FC236}">
                <a16:creationId xmlns:a16="http://schemas.microsoft.com/office/drawing/2014/main" id="{34876946-616C-49F4-B982-8BD5F98FC731}"/>
              </a:ext>
            </a:extLst>
          </p:cNvPr>
          <p:cNvPicPr>
            <a:picLocks noChangeAspect="1"/>
          </p:cNvPicPr>
          <p:nvPr/>
        </p:nvPicPr>
        <p:blipFill>
          <a:blip r:embed="rId4"/>
          <a:stretch>
            <a:fillRect/>
          </a:stretch>
        </p:blipFill>
        <p:spPr>
          <a:xfrm>
            <a:off x="651164" y="2118540"/>
            <a:ext cx="9317978" cy="4374335"/>
          </a:xfrm>
          <a:prstGeom prst="rect">
            <a:avLst/>
          </a:prstGeom>
        </p:spPr>
      </p:pic>
    </p:spTree>
    <p:extLst>
      <p:ext uri="{BB962C8B-B14F-4D97-AF65-F5344CB8AC3E}">
        <p14:creationId xmlns:p14="http://schemas.microsoft.com/office/powerpoint/2010/main" val="11363757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8C3B-70C5-4AA7-A155-F04E373E6D9E}"/>
              </a:ext>
            </a:extLst>
          </p:cNvPr>
          <p:cNvSpPr>
            <a:spLocks noGrp="1"/>
          </p:cNvSpPr>
          <p:nvPr>
            <p:ph type="title"/>
          </p:nvPr>
        </p:nvSpPr>
        <p:spPr/>
        <p:txBody>
          <a:bodyPr/>
          <a:lstStyle/>
          <a:p>
            <a:r>
              <a:rPr lang="en-US"/>
              <a:t>Problem/Motivation</a:t>
            </a:r>
          </a:p>
        </p:txBody>
      </p:sp>
      <p:sp>
        <p:nvSpPr>
          <p:cNvPr id="3" name="Content Placeholder 2">
            <a:extLst>
              <a:ext uri="{FF2B5EF4-FFF2-40B4-BE49-F238E27FC236}">
                <a16:creationId xmlns:a16="http://schemas.microsoft.com/office/drawing/2014/main" id="{1E056BD1-77D7-44BA-87E6-FEE3BC42324E}"/>
              </a:ext>
            </a:extLst>
          </p:cNvPr>
          <p:cNvSpPr>
            <a:spLocks noGrp="1"/>
          </p:cNvSpPr>
          <p:nvPr>
            <p:ph idx="1"/>
          </p:nvPr>
        </p:nvSpPr>
        <p:spPr/>
        <p:txBody>
          <a:bodyPr/>
          <a:lstStyle/>
          <a:p>
            <a:r>
              <a:rPr lang="en-US"/>
              <a:t>For people with food allergies it can be difficult to find recipe content quickly and easily that avoids their allergens. </a:t>
            </a:r>
          </a:p>
          <a:p>
            <a:r>
              <a:rPr lang="en-US"/>
              <a:t>Without a method of filtering out specific allergens, users must scroll until they happen to find a recipe without their allergen</a:t>
            </a:r>
          </a:p>
          <a:p>
            <a:r>
              <a:rPr lang="en-US"/>
              <a:t>This limits their options and the ability to weigh multiple options</a:t>
            </a:r>
          </a:p>
        </p:txBody>
      </p:sp>
    </p:spTree>
    <p:extLst>
      <p:ext uri="{BB962C8B-B14F-4D97-AF65-F5344CB8AC3E}">
        <p14:creationId xmlns:p14="http://schemas.microsoft.com/office/powerpoint/2010/main" val="3328021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47C69-CC92-4ED0-A6AB-21E84EA32EE5}"/>
              </a:ext>
            </a:extLst>
          </p:cNvPr>
          <p:cNvSpPr>
            <a:spLocks noGrp="1"/>
          </p:cNvSpPr>
          <p:nvPr>
            <p:ph type="title"/>
          </p:nvPr>
        </p:nvSpPr>
        <p:spPr/>
        <p:txBody>
          <a:bodyPr/>
          <a:lstStyle/>
          <a:p>
            <a:r>
              <a:rPr lang="en-US"/>
              <a:t>Problem/Motivation</a:t>
            </a:r>
          </a:p>
        </p:txBody>
      </p:sp>
      <p:pic>
        <p:nvPicPr>
          <p:cNvPr id="5" name="Picture 7" descr="A screenshot of a social media post&#10;&#10;Description automatically generated">
            <a:extLst>
              <a:ext uri="{FF2B5EF4-FFF2-40B4-BE49-F238E27FC236}">
                <a16:creationId xmlns:a16="http://schemas.microsoft.com/office/drawing/2014/main" id="{E94EDC14-9D8A-4C34-A677-2DDC32EEDC65}"/>
              </a:ext>
            </a:extLst>
          </p:cNvPr>
          <p:cNvPicPr>
            <a:picLocks noChangeAspect="1"/>
          </p:cNvPicPr>
          <p:nvPr/>
        </p:nvPicPr>
        <p:blipFill>
          <a:blip r:embed="rId2"/>
          <a:stretch>
            <a:fillRect/>
          </a:stretch>
        </p:blipFill>
        <p:spPr>
          <a:xfrm>
            <a:off x="-2483" y="2133432"/>
            <a:ext cx="7130433" cy="2782228"/>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C16FF312-3446-490A-9550-D44A072D069A}"/>
              </a:ext>
            </a:extLst>
          </p:cNvPr>
          <p:cNvPicPr>
            <a:picLocks noChangeAspect="1"/>
          </p:cNvPicPr>
          <p:nvPr/>
        </p:nvPicPr>
        <p:blipFill>
          <a:blip r:embed="rId3"/>
          <a:stretch>
            <a:fillRect/>
          </a:stretch>
        </p:blipFill>
        <p:spPr>
          <a:xfrm>
            <a:off x="7125037" y="1126853"/>
            <a:ext cx="5069660" cy="4597549"/>
          </a:xfrm>
          <a:prstGeom prst="rect">
            <a:avLst/>
          </a:prstGeom>
        </p:spPr>
      </p:pic>
    </p:spTree>
    <p:extLst>
      <p:ext uri="{BB962C8B-B14F-4D97-AF65-F5344CB8AC3E}">
        <p14:creationId xmlns:p14="http://schemas.microsoft.com/office/powerpoint/2010/main" val="32498483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8C3B-70C5-4AA7-A155-F04E373E6D9E}"/>
              </a:ext>
            </a:extLst>
          </p:cNvPr>
          <p:cNvSpPr>
            <a:spLocks noGrp="1"/>
          </p:cNvSpPr>
          <p:nvPr>
            <p:ph type="title"/>
          </p:nvPr>
        </p:nvSpPr>
        <p:spPr/>
        <p:txBody>
          <a:bodyPr/>
          <a:lstStyle/>
          <a:p>
            <a:r>
              <a:rPr lang="en-US"/>
              <a:t>Problem/Motivation</a:t>
            </a:r>
          </a:p>
        </p:txBody>
      </p:sp>
      <p:sp>
        <p:nvSpPr>
          <p:cNvPr id="3" name="Content Placeholder 2">
            <a:extLst>
              <a:ext uri="{FF2B5EF4-FFF2-40B4-BE49-F238E27FC236}">
                <a16:creationId xmlns:a16="http://schemas.microsoft.com/office/drawing/2014/main" id="{1E056BD1-77D7-44BA-87E6-FEE3BC42324E}"/>
              </a:ext>
            </a:extLst>
          </p:cNvPr>
          <p:cNvSpPr>
            <a:spLocks noGrp="1"/>
          </p:cNvSpPr>
          <p:nvPr>
            <p:ph idx="1"/>
          </p:nvPr>
        </p:nvSpPr>
        <p:spPr/>
        <p:txBody>
          <a:bodyPr/>
          <a:lstStyle/>
          <a:p>
            <a:r>
              <a:rPr lang="en-US"/>
              <a:t>The current recipe experience does not give the ability to filter by common diets</a:t>
            </a:r>
          </a:p>
          <a:p>
            <a:r>
              <a:rPr lang="en-US"/>
              <a:t>Users must type in the search bar for the diet they follow, and this often leads to search results that specifically contain the word "vegetarian" or "paleo" even though mainstream recipes may also be vegetarian.</a:t>
            </a:r>
          </a:p>
        </p:txBody>
      </p:sp>
    </p:spTree>
    <p:extLst>
      <p:ext uri="{BB962C8B-B14F-4D97-AF65-F5344CB8AC3E}">
        <p14:creationId xmlns:p14="http://schemas.microsoft.com/office/powerpoint/2010/main" val="4759061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8C3B-70C5-4AA7-A155-F04E373E6D9E}"/>
              </a:ext>
            </a:extLst>
          </p:cNvPr>
          <p:cNvSpPr>
            <a:spLocks noGrp="1"/>
          </p:cNvSpPr>
          <p:nvPr>
            <p:ph type="title"/>
          </p:nvPr>
        </p:nvSpPr>
        <p:spPr>
          <a:xfrm>
            <a:off x="563500" y="982"/>
            <a:ext cx="10550236" cy="1009062"/>
          </a:xfrm>
        </p:spPr>
        <p:txBody>
          <a:bodyPr/>
          <a:lstStyle/>
          <a:p>
            <a:r>
              <a:rPr lang="en-US"/>
              <a:t>Problem/Motivation</a:t>
            </a:r>
          </a:p>
        </p:txBody>
      </p:sp>
      <p:pic>
        <p:nvPicPr>
          <p:cNvPr id="6" name="Picture 6" descr="A screenshot of a cell phone&#10;&#10;Description automatically generated">
            <a:extLst>
              <a:ext uri="{FF2B5EF4-FFF2-40B4-BE49-F238E27FC236}">
                <a16:creationId xmlns:a16="http://schemas.microsoft.com/office/drawing/2014/main" id="{1C183D87-ABDE-417E-A21C-4C7A883710D7}"/>
              </a:ext>
            </a:extLst>
          </p:cNvPr>
          <p:cNvPicPr>
            <a:picLocks noGrp="1" noChangeAspect="1"/>
          </p:cNvPicPr>
          <p:nvPr>
            <p:ph idx="1"/>
          </p:nvPr>
        </p:nvPicPr>
        <p:blipFill>
          <a:blip r:embed="rId2"/>
          <a:stretch>
            <a:fillRect/>
          </a:stretch>
        </p:blipFill>
        <p:spPr>
          <a:xfrm>
            <a:off x="1791252" y="843552"/>
            <a:ext cx="8607229" cy="3062499"/>
          </a:xfrm>
        </p:spPr>
      </p:pic>
      <p:pic>
        <p:nvPicPr>
          <p:cNvPr id="7" name="Picture 7" descr="A screenshot of a cell phone&#10;&#10;Description automatically generated">
            <a:extLst>
              <a:ext uri="{FF2B5EF4-FFF2-40B4-BE49-F238E27FC236}">
                <a16:creationId xmlns:a16="http://schemas.microsoft.com/office/drawing/2014/main" id="{348FE853-AF87-46A2-A77C-EE336964EE60}"/>
              </a:ext>
            </a:extLst>
          </p:cNvPr>
          <p:cNvPicPr>
            <a:picLocks noChangeAspect="1"/>
          </p:cNvPicPr>
          <p:nvPr/>
        </p:nvPicPr>
        <p:blipFill>
          <a:blip r:embed="rId3"/>
          <a:stretch>
            <a:fillRect/>
          </a:stretch>
        </p:blipFill>
        <p:spPr>
          <a:xfrm>
            <a:off x="1797780" y="3869343"/>
            <a:ext cx="8609925" cy="3070922"/>
          </a:xfrm>
          <a:prstGeom prst="rect">
            <a:avLst/>
          </a:prstGeom>
        </p:spPr>
      </p:pic>
    </p:spTree>
    <p:extLst>
      <p:ext uri="{BB962C8B-B14F-4D97-AF65-F5344CB8AC3E}">
        <p14:creationId xmlns:p14="http://schemas.microsoft.com/office/powerpoint/2010/main" val="15663901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E8C9A-43AA-438C-8986-61F8EC8C9A9F}"/>
              </a:ext>
            </a:extLst>
          </p:cNvPr>
          <p:cNvSpPr>
            <a:spLocks noGrp="1"/>
          </p:cNvSpPr>
          <p:nvPr>
            <p:ph type="title"/>
          </p:nvPr>
        </p:nvSpPr>
        <p:spPr>
          <a:xfrm>
            <a:off x="647700" y="349624"/>
            <a:ext cx="5329518" cy="1809376"/>
          </a:xfrm>
        </p:spPr>
        <p:txBody>
          <a:bodyPr>
            <a:normAutofit/>
          </a:bodyPr>
          <a:lstStyle/>
          <a:p>
            <a:r>
              <a:rPr lang="en-US"/>
              <a:t>Goal</a:t>
            </a:r>
          </a:p>
        </p:txBody>
      </p:sp>
      <p:sp>
        <p:nvSpPr>
          <p:cNvPr id="4" name="Rectangle 1">
            <a:extLst>
              <a:ext uri="{FF2B5EF4-FFF2-40B4-BE49-F238E27FC236}">
                <a16:creationId xmlns:a16="http://schemas.microsoft.com/office/drawing/2014/main" id="{3931E5E1-CD2E-45F9-B551-F18687A0B3E3}"/>
              </a:ext>
            </a:extLst>
          </p:cNvPr>
          <p:cNvSpPr>
            <a:spLocks noGrp="1" noChangeArrowheads="1"/>
          </p:cNvSpPr>
          <p:nvPr>
            <p:ph idx="1"/>
          </p:nvPr>
        </p:nvSpPr>
        <p:spPr bwMode="auto">
          <a:xfrm>
            <a:off x="647700" y="2286000"/>
            <a:ext cx="5575300" cy="38909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effectLst/>
                <a:latin typeface="+mn-lt"/>
                <a:cs typeface="Segoe UI" panose="020B0502040204020203" pitchFamily="34" charset="0"/>
              </a:rPr>
              <a:t>The goal of adding diet and allergen filters is to create a more relevant and engaging experience for users when searching for recipe content. This will be accomplished by: </a:t>
            </a:r>
            <a:endParaRPr kumimoji="0" lang="en-US" altLang="en-US" b="0" i="0" u="none" strike="noStrike" cap="none" normalizeH="0" baseline="0">
              <a:ln>
                <a:noFill/>
              </a:ln>
              <a:effectLst/>
              <a:latin typeface="+mn-lt"/>
              <a:cs typeface="Calibri" panose="020F050202020403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latin typeface="Segoe UI Light" panose="020B0502040204020203" pitchFamily="34" charset="0"/>
              <a:cs typeface="Segoe UI Light" panose="020B0502040204020203" pitchFamily="34" charset="0"/>
            </a:endParaRPr>
          </a:p>
        </p:txBody>
      </p:sp>
      <p:graphicFrame>
        <p:nvGraphicFramePr>
          <p:cNvPr id="6" name="Table 5">
            <a:extLst>
              <a:ext uri="{FF2B5EF4-FFF2-40B4-BE49-F238E27FC236}">
                <a16:creationId xmlns:a16="http://schemas.microsoft.com/office/drawing/2014/main" id="{1A970621-8E00-451A-9803-852051DA7317}"/>
              </a:ext>
            </a:extLst>
          </p:cNvPr>
          <p:cNvGraphicFramePr/>
          <p:nvPr>
            <p:extLst>
              <p:ext uri="{D42A27DB-BD31-4B8C-83A1-F6EECF244321}">
                <p14:modId xmlns:p14="http://schemas.microsoft.com/office/powerpoint/2010/main" val="1723807487"/>
              </p:ext>
            </p:extLst>
          </p:nvPr>
        </p:nvGraphicFramePr>
        <p:xfrm>
          <a:off x="6583680" y="1232114"/>
          <a:ext cx="5247641" cy="4241747"/>
        </p:xfrm>
        <a:graphic>
          <a:graphicData uri="http://schemas.openxmlformats.org/drawingml/2006/table">
            <a:tbl>
              <a:tblPr firstRow="1" bandRow="1">
                <a:tableStyleId>{5C22544A-7EE6-4342-B048-85BDC9FD1C3A}</a:tableStyleId>
              </a:tblPr>
              <a:tblGrid>
                <a:gridCol w="793960">
                  <a:extLst>
                    <a:ext uri="{9D8B030D-6E8A-4147-A177-3AD203B41FA5}">
                      <a16:colId xmlns:a16="http://schemas.microsoft.com/office/drawing/2014/main" val="2104526786"/>
                    </a:ext>
                  </a:extLst>
                </a:gridCol>
                <a:gridCol w="3674147">
                  <a:extLst>
                    <a:ext uri="{9D8B030D-6E8A-4147-A177-3AD203B41FA5}">
                      <a16:colId xmlns:a16="http://schemas.microsoft.com/office/drawing/2014/main" val="1252895381"/>
                    </a:ext>
                  </a:extLst>
                </a:gridCol>
                <a:gridCol w="779534">
                  <a:extLst>
                    <a:ext uri="{9D8B030D-6E8A-4147-A177-3AD203B41FA5}">
                      <a16:colId xmlns:a16="http://schemas.microsoft.com/office/drawing/2014/main" val="1629071779"/>
                    </a:ext>
                  </a:extLst>
                </a:gridCol>
              </a:tblGrid>
              <a:tr h="575758">
                <a:tc>
                  <a:txBody>
                    <a:bodyPr/>
                    <a:lstStyle/>
                    <a:p>
                      <a:pPr marL="0" marR="0" algn="l" fontAlgn="t">
                        <a:spcBef>
                          <a:spcPts val="0"/>
                        </a:spcBef>
                        <a:spcAft>
                          <a:spcPts val="0"/>
                        </a:spcAft>
                      </a:pPr>
                      <a:r>
                        <a:rPr lang="en-US" sz="2100" u="none" strike="noStrike">
                          <a:effectLst/>
                        </a:rPr>
                        <a:t>No.</a:t>
                      </a:r>
                      <a:endParaRPr lang="en-US" sz="3500" b="0" i="0" u="none" strike="noStrike">
                        <a:effectLst/>
                        <a:latin typeface="Arial" panose="020B0604020202020204" pitchFamily="34" charset="0"/>
                      </a:endParaRPr>
                    </a:p>
                  </a:txBody>
                  <a:tcPr marL="98623" marR="98623" marT="98623" marB="98623"/>
                </a:tc>
                <a:tc>
                  <a:txBody>
                    <a:bodyPr/>
                    <a:lstStyle/>
                    <a:p>
                      <a:pPr marL="0" marR="0" algn="l" fontAlgn="t">
                        <a:spcBef>
                          <a:spcPts val="0"/>
                        </a:spcBef>
                        <a:spcAft>
                          <a:spcPts val="0"/>
                        </a:spcAft>
                      </a:pPr>
                      <a:r>
                        <a:rPr lang="en-US" sz="2100" u="none" strike="noStrike">
                          <a:effectLst/>
                        </a:rPr>
                        <a:t>Goal</a:t>
                      </a:r>
                      <a:endParaRPr lang="en-US" sz="3500" b="0" i="0" u="none" strike="noStrike">
                        <a:effectLst/>
                        <a:latin typeface="Arial" panose="020B0604020202020204" pitchFamily="34" charset="0"/>
                      </a:endParaRPr>
                    </a:p>
                  </a:txBody>
                  <a:tcPr marL="98623" marR="98623" marT="98623" marB="98623"/>
                </a:tc>
                <a:tc>
                  <a:txBody>
                    <a:bodyPr/>
                    <a:lstStyle/>
                    <a:p>
                      <a:pPr marL="0" marR="0" algn="r" fontAlgn="t">
                        <a:spcBef>
                          <a:spcPts val="0"/>
                        </a:spcBef>
                        <a:spcAft>
                          <a:spcPts val="0"/>
                        </a:spcAft>
                      </a:pPr>
                      <a:r>
                        <a:rPr lang="en-US" sz="2100" u="none" strike="noStrike">
                          <a:effectLst/>
                        </a:rPr>
                        <a:t>Pri.</a:t>
                      </a:r>
                      <a:endParaRPr lang="en-US" sz="3500" b="0" i="0" u="none" strike="noStrike">
                        <a:effectLst/>
                        <a:latin typeface="Arial" panose="020B0604020202020204" pitchFamily="34" charset="0"/>
                      </a:endParaRPr>
                    </a:p>
                  </a:txBody>
                  <a:tcPr marL="98623" marR="98623" marT="98623" marB="98623"/>
                </a:tc>
                <a:extLst>
                  <a:ext uri="{0D108BD9-81ED-4DB2-BD59-A6C34878D82A}">
                    <a16:rowId xmlns:a16="http://schemas.microsoft.com/office/drawing/2014/main" val="2733781650"/>
                  </a:ext>
                </a:extLst>
              </a:tr>
              <a:tr h="1545116">
                <a:tc>
                  <a:txBody>
                    <a:bodyPr/>
                    <a:lstStyle/>
                    <a:p>
                      <a:pPr marL="0" marR="0" algn="l" fontAlgn="t">
                        <a:spcBef>
                          <a:spcPts val="0"/>
                        </a:spcBef>
                        <a:spcAft>
                          <a:spcPts val="0"/>
                        </a:spcAft>
                      </a:pPr>
                      <a:r>
                        <a:rPr lang="en-US" sz="2100" u="none" strike="noStrike">
                          <a:effectLst/>
                        </a:rPr>
                        <a:t>1</a:t>
                      </a:r>
                      <a:endParaRPr lang="en-US" sz="3500" b="0" i="0" u="none" strike="noStrike">
                        <a:effectLst/>
                        <a:latin typeface="Arial" panose="020B0604020202020204" pitchFamily="34" charset="0"/>
                      </a:endParaRPr>
                    </a:p>
                  </a:txBody>
                  <a:tcPr marL="98623" marR="98623" marT="98623" marB="98623"/>
                </a:tc>
                <a:tc>
                  <a:txBody>
                    <a:bodyPr/>
                    <a:lstStyle/>
                    <a:p>
                      <a:pPr marL="0" marR="0" algn="l" fontAlgn="t">
                        <a:spcBef>
                          <a:spcPts val="0"/>
                        </a:spcBef>
                        <a:spcAft>
                          <a:spcPts val="0"/>
                        </a:spcAft>
                      </a:pPr>
                      <a:r>
                        <a:rPr lang="en-US" sz="2100" u="none" strike="noStrike">
                          <a:effectLst/>
                        </a:rPr>
                        <a:t>Allow users to specifically refine search based off allergen restrictions</a:t>
                      </a:r>
                      <a:endParaRPr lang="en-US" sz="3500" b="0" i="0" u="none" strike="noStrike">
                        <a:effectLst/>
                        <a:latin typeface="Arial" panose="020B0604020202020204" pitchFamily="34" charset="0"/>
                      </a:endParaRPr>
                    </a:p>
                  </a:txBody>
                  <a:tcPr marL="98623" marR="98623" marT="98623" marB="98623"/>
                </a:tc>
                <a:tc>
                  <a:txBody>
                    <a:bodyPr/>
                    <a:lstStyle/>
                    <a:p>
                      <a:pPr marL="0" marR="0" algn="r" fontAlgn="t">
                        <a:spcBef>
                          <a:spcPts val="0"/>
                        </a:spcBef>
                        <a:spcAft>
                          <a:spcPts val="0"/>
                        </a:spcAft>
                      </a:pPr>
                      <a:r>
                        <a:rPr lang="en-US" sz="2100" u="none" strike="noStrike">
                          <a:effectLst/>
                        </a:rPr>
                        <a:t>P0</a:t>
                      </a:r>
                      <a:endParaRPr lang="en-US" sz="3500" b="0" i="0" u="none" strike="noStrike">
                        <a:effectLst/>
                        <a:latin typeface="Arial" panose="020B0604020202020204" pitchFamily="34" charset="0"/>
                      </a:endParaRPr>
                    </a:p>
                  </a:txBody>
                  <a:tcPr marL="98623" marR="98623" marT="98623" marB="98623"/>
                </a:tc>
                <a:extLst>
                  <a:ext uri="{0D108BD9-81ED-4DB2-BD59-A6C34878D82A}">
                    <a16:rowId xmlns:a16="http://schemas.microsoft.com/office/drawing/2014/main" val="3556349191"/>
                  </a:ext>
                </a:extLst>
              </a:tr>
              <a:tr h="1221996">
                <a:tc>
                  <a:txBody>
                    <a:bodyPr/>
                    <a:lstStyle/>
                    <a:p>
                      <a:pPr marL="0" marR="0" algn="l" fontAlgn="t">
                        <a:spcBef>
                          <a:spcPts val="0"/>
                        </a:spcBef>
                        <a:spcAft>
                          <a:spcPts val="0"/>
                        </a:spcAft>
                      </a:pPr>
                      <a:r>
                        <a:rPr lang="en-US" sz="2100" u="none" strike="noStrike">
                          <a:effectLst/>
                        </a:rPr>
                        <a:t>2</a:t>
                      </a:r>
                      <a:endParaRPr lang="en-US" sz="3500" b="0" i="0" u="none" strike="noStrike">
                        <a:effectLst/>
                        <a:latin typeface="Arial" panose="020B0604020202020204" pitchFamily="34" charset="0"/>
                      </a:endParaRPr>
                    </a:p>
                  </a:txBody>
                  <a:tcPr marL="98623" marR="98623" marT="98623" marB="98623"/>
                </a:tc>
                <a:tc>
                  <a:txBody>
                    <a:bodyPr/>
                    <a:lstStyle/>
                    <a:p>
                      <a:pPr marL="0" marR="0" algn="l" fontAlgn="t">
                        <a:spcBef>
                          <a:spcPts val="0"/>
                        </a:spcBef>
                        <a:spcAft>
                          <a:spcPts val="0"/>
                        </a:spcAft>
                      </a:pPr>
                      <a:r>
                        <a:rPr lang="en-US" sz="2100" u="none" strike="noStrike">
                          <a:effectLst/>
                        </a:rPr>
                        <a:t>Allow users to specifically refine search based off diet restrictions</a:t>
                      </a:r>
                      <a:endParaRPr lang="en-US" sz="3500" b="0" i="0" u="none" strike="noStrike">
                        <a:effectLst/>
                        <a:latin typeface="Arial" panose="020B0604020202020204" pitchFamily="34" charset="0"/>
                      </a:endParaRPr>
                    </a:p>
                  </a:txBody>
                  <a:tcPr marL="98623" marR="98623" marT="98623" marB="98623"/>
                </a:tc>
                <a:tc>
                  <a:txBody>
                    <a:bodyPr/>
                    <a:lstStyle/>
                    <a:p>
                      <a:pPr marL="0" marR="0" algn="r" fontAlgn="t">
                        <a:spcBef>
                          <a:spcPts val="0"/>
                        </a:spcBef>
                        <a:spcAft>
                          <a:spcPts val="0"/>
                        </a:spcAft>
                      </a:pPr>
                      <a:r>
                        <a:rPr lang="en-US" sz="2100" u="none" strike="noStrike">
                          <a:effectLst/>
                        </a:rPr>
                        <a:t>P0</a:t>
                      </a:r>
                      <a:endParaRPr lang="en-US" sz="3500" b="0" i="0" u="none" strike="noStrike">
                        <a:effectLst/>
                        <a:latin typeface="Arial" panose="020B0604020202020204" pitchFamily="34" charset="0"/>
                      </a:endParaRPr>
                    </a:p>
                  </a:txBody>
                  <a:tcPr marL="98623" marR="98623" marT="98623" marB="98623"/>
                </a:tc>
                <a:extLst>
                  <a:ext uri="{0D108BD9-81ED-4DB2-BD59-A6C34878D82A}">
                    <a16:rowId xmlns:a16="http://schemas.microsoft.com/office/drawing/2014/main" val="1125145809"/>
                  </a:ext>
                </a:extLst>
              </a:tr>
              <a:tr h="898877">
                <a:tc>
                  <a:txBody>
                    <a:bodyPr/>
                    <a:lstStyle/>
                    <a:p>
                      <a:pPr marL="0" marR="0" algn="l" fontAlgn="t">
                        <a:spcBef>
                          <a:spcPts val="0"/>
                        </a:spcBef>
                        <a:spcAft>
                          <a:spcPts val="0"/>
                        </a:spcAft>
                      </a:pPr>
                      <a:r>
                        <a:rPr lang="en-US" sz="2100" u="none" strike="noStrike">
                          <a:effectLst/>
                        </a:rPr>
                        <a:t>3</a:t>
                      </a:r>
                      <a:endParaRPr lang="en-US" sz="3500" b="0" i="0" u="none" strike="noStrike">
                        <a:effectLst/>
                        <a:latin typeface="Arial" panose="020B0604020202020204" pitchFamily="34" charset="0"/>
                      </a:endParaRPr>
                    </a:p>
                  </a:txBody>
                  <a:tcPr marL="98623" marR="98623" marT="98623" marB="98623"/>
                </a:tc>
                <a:tc>
                  <a:txBody>
                    <a:bodyPr/>
                    <a:lstStyle/>
                    <a:p>
                      <a:pPr marL="0" marR="0" algn="l" fontAlgn="t">
                        <a:spcBef>
                          <a:spcPts val="0"/>
                        </a:spcBef>
                        <a:spcAft>
                          <a:spcPts val="0"/>
                        </a:spcAft>
                      </a:pPr>
                      <a:r>
                        <a:rPr lang="en-US" sz="2100" u="none" strike="noStrike">
                          <a:effectLst/>
                        </a:rPr>
                        <a:t>Allow for multi-selection of filters</a:t>
                      </a:r>
                      <a:endParaRPr lang="en-US" sz="3500" b="0" i="0" u="none" strike="noStrike">
                        <a:effectLst/>
                        <a:latin typeface="Arial" panose="020B0604020202020204" pitchFamily="34" charset="0"/>
                      </a:endParaRPr>
                    </a:p>
                  </a:txBody>
                  <a:tcPr marL="98623" marR="98623" marT="98623" marB="98623"/>
                </a:tc>
                <a:tc>
                  <a:txBody>
                    <a:bodyPr/>
                    <a:lstStyle/>
                    <a:p>
                      <a:pPr marL="0" marR="0" algn="r" fontAlgn="t">
                        <a:spcBef>
                          <a:spcPts val="0"/>
                        </a:spcBef>
                        <a:spcAft>
                          <a:spcPts val="0"/>
                        </a:spcAft>
                      </a:pPr>
                      <a:r>
                        <a:rPr lang="en-US" sz="2100" u="none" strike="noStrike">
                          <a:effectLst/>
                        </a:rPr>
                        <a:t>P0</a:t>
                      </a:r>
                      <a:endParaRPr lang="en-US" sz="3500" b="0" i="0" u="none" strike="noStrike">
                        <a:effectLst/>
                        <a:latin typeface="Arial" panose="020B0604020202020204" pitchFamily="34" charset="0"/>
                      </a:endParaRPr>
                    </a:p>
                  </a:txBody>
                  <a:tcPr marL="98623" marR="98623" marT="98623" marB="98623"/>
                </a:tc>
                <a:extLst>
                  <a:ext uri="{0D108BD9-81ED-4DB2-BD59-A6C34878D82A}">
                    <a16:rowId xmlns:a16="http://schemas.microsoft.com/office/drawing/2014/main" val="89617753"/>
                  </a:ext>
                </a:extLst>
              </a:tr>
            </a:tbl>
          </a:graphicData>
        </a:graphic>
      </p:graphicFrame>
      <p:sp>
        <p:nvSpPr>
          <p:cNvPr id="7" name="TextBox 6">
            <a:extLst>
              <a:ext uri="{FF2B5EF4-FFF2-40B4-BE49-F238E27FC236}">
                <a16:creationId xmlns:a16="http://schemas.microsoft.com/office/drawing/2014/main" id="{9DA91E7B-584D-4EA1-8B8E-3DB7E24E8E52}"/>
              </a:ext>
            </a:extLst>
          </p:cNvPr>
          <p:cNvSpPr txBox="1"/>
          <p:nvPr/>
        </p:nvSpPr>
        <p:spPr>
          <a:xfrm>
            <a:off x="6583680" y="5609694"/>
            <a:ext cx="5247641" cy="646331"/>
          </a:xfrm>
          <a:prstGeom prst="rect">
            <a:avLst/>
          </a:prstGeom>
          <a:noFill/>
        </p:spPr>
        <p:txBody>
          <a:bodyPr wrap="square">
            <a:spAutoFit/>
          </a:bodyPr>
          <a:lstStyle/>
          <a:p>
            <a:r>
              <a:rPr lang="en-US"/>
              <a:t>Non-goal: filtering out ingredients that a user dislikes</a:t>
            </a:r>
          </a:p>
        </p:txBody>
      </p:sp>
    </p:spTree>
    <p:extLst>
      <p:ext uri="{BB962C8B-B14F-4D97-AF65-F5344CB8AC3E}">
        <p14:creationId xmlns:p14="http://schemas.microsoft.com/office/powerpoint/2010/main" val="2219601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p:txBody>
          <a:bodyPr/>
          <a:lstStyle/>
          <a:p>
            <a:r>
              <a:rPr lang="en-US"/>
              <a:t>Background</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a:bodyPr>
          <a:lstStyle/>
          <a:p>
            <a:r>
              <a:rPr lang="en-US"/>
              <a:t>The current pipeline uses a weekly snapshot</a:t>
            </a:r>
          </a:p>
          <a:p>
            <a:r>
              <a:rPr lang="en-US"/>
              <a:t>Our goal for the summer was to improve the freshness by switching to a snapshot that uses daily delta and maintain similar COSMOS resources</a:t>
            </a:r>
          </a:p>
          <a:p>
            <a:r>
              <a:rPr lang="en-US"/>
              <a:t>Freshness: Tier 0 data is originally updated every week instead of everyday</a:t>
            </a:r>
          </a:p>
        </p:txBody>
      </p:sp>
    </p:spTree>
    <p:extLst>
      <p:ext uri="{BB962C8B-B14F-4D97-AF65-F5344CB8AC3E}">
        <p14:creationId xmlns:p14="http://schemas.microsoft.com/office/powerpoint/2010/main" val="6553115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DE9F-2041-419C-BA34-93937864CD8D}"/>
              </a:ext>
            </a:extLst>
          </p:cNvPr>
          <p:cNvSpPr>
            <a:spLocks noGrp="1"/>
          </p:cNvSpPr>
          <p:nvPr>
            <p:ph type="title"/>
          </p:nvPr>
        </p:nvSpPr>
        <p:spPr>
          <a:xfrm>
            <a:off x="651164" y="324028"/>
            <a:ext cx="10550236" cy="826678"/>
          </a:xfrm>
        </p:spPr>
        <p:txBody>
          <a:bodyPr/>
          <a:lstStyle/>
          <a:p>
            <a:r>
              <a:rPr lang="en-US"/>
              <a:t>User Scenarios</a:t>
            </a:r>
          </a:p>
        </p:txBody>
      </p:sp>
      <p:sp>
        <p:nvSpPr>
          <p:cNvPr id="3" name="Content Placeholder 2">
            <a:extLst>
              <a:ext uri="{FF2B5EF4-FFF2-40B4-BE49-F238E27FC236}">
                <a16:creationId xmlns:a16="http://schemas.microsoft.com/office/drawing/2014/main" id="{F8D3424C-5889-40B4-A591-F4AB2531FB65}"/>
              </a:ext>
            </a:extLst>
          </p:cNvPr>
          <p:cNvSpPr>
            <a:spLocks noGrp="1"/>
          </p:cNvSpPr>
          <p:nvPr>
            <p:ph idx="1"/>
          </p:nvPr>
        </p:nvSpPr>
        <p:spPr>
          <a:xfrm>
            <a:off x="651164" y="1150706"/>
            <a:ext cx="10992024" cy="5026256"/>
          </a:xfrm>
        </p:spPr>
        <p:txBody>
          <a:bodyPr/>
          <a:lstStyle/>
          <a:p>
            <a:pPr marL="457200" indent="-457200">
              <a:buFont typeface="+mj-lt"/>
              <a:buAutoNum type="arabicPeriod"/>
            </a:pPr>
            <a:r>
              <a:rPr lang="en-US">
                <a:latin typeface="+mn-lt"/>
              </a:rPr>
              <a:t>As a user, I can filter recipes based on my allergen restrictions (P0)</a:t>
            </a:r>
          </a:p>
          <a:p>
            <a:pPr marL="914400" lvl="1" indent="-457200">
              <a:buFont typeface="+mj-lt"/>
              <a:buAutoNum type="alphaLcPeriod"/>
            </a:pPr>
            <a:r>
              <a:rPr lang="en-US">
                <a:latin typeface="+mn-lt"/>
              </a:rPr>
              <a:t>I can navigate to the allergens tab and choose which allergens I have</a:t>
            </a:r>
          </a:p>
        </p:txBody>
      </p:sp>
      <p:pic>
        <p:nvPicPr>
          <p:cNvPr id="5" name="Picture 4">
            <a:extLst>
              <a:ext uri="{FF2B5EF4-FFF2-40B4-BE49-F238E27FC236}">
                <a16:creationId xmlns:a16="http://schemas.microsoft.com/office/drawing/2014/main" id="{4FFB3AF8-AE39-4B51-B0B5-0961D4FC7B63}"/>
              </a:ext>
            </a:extLst>
          </p:cNvPr>
          <p:cNvPicPr>
            <a:picLocks noChangeAspect="1"/>
          </p:cNvPicPr>
          <p:nvPr/>
        </p:nvPicPr>
        <p:blipFill>
          <a:blip r:embed="rId2"/>
          <a:stretch>
            <a:fillRect/>
          </a:stretch>
        </p:blipFill>
        <p:spPr>
          <a:xfrm>
            <a:off x="651163" y="2325108"/>
            <a:ext cx="10837705" cy="3497623"/>
          </a:xfrm>
          <a:prstGeom prst="rect">
            <a:avLst/>
          </a:prstGeom>
        </p:spPr>
      </p:pic>
    </p:spTree>
    <p:extLst>
      <p:ext uri="{BB962C8B-B14F-4D97-AF65-F5344CB8AC3E}">
        <p14:creationId xmlns:p14="http://schemas.microsoft.com/office/powerpoint/2010/main" val="700242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DE9F-2041-419C-BA34-93937864CD8D}"/>
              </a:ext>
            </a:extLst>
          </p:cNvPr>
          <p:cNvSpPr>
            <a:spLocks noGrp="1"/>
          </p:cNvSpPr>
          <p:nvPr>
            <p:ph type="title"/>
          </p:nvPr>
        </p:nvSpPr>
        <p:spPr>
          <a:xfrm>
            <a:off x="651163" y="147497"/>
            <a:ext cx="10550236" cy="826678"/>
          </a:xfrm>
        </p:spPr>
        <p:txBody>
          <a:bodyPr/>
          <a:lstStyle/>
          <a:p>
            <a:r>
              <a:rPr lang="en-US"/>
              <a:t>User Scenarios</a:t>
            </a:r>
          </a:p>
        </p:txBody>
      </p:sp>
      <p:sp>
        <p:nvSpPr>
          <p:cNvPr id="3" name="Content Placeholder 2">
            <a:extLst>
              <a:ext uri="{FF2B5EF4-FFF2-40B4-BE49-F238E27FC236}">
                <a16:creationId xmlns:a16="http://schemas.microsoft.com/office/drawing/2014/main" id="{F8D3424C-5889-40B4-A591-F4AB2531FB65}"/>
              </a:ext>
            </a:extLst>
          </p:cNvPr>
          <p:cNvSpPr>
            <a:spLocks noGrp="1"/>
          </p:cNvSpPr>
          <p:nvPr>
            <p:ph idx="1"/>
          </p:nvPr>
        </p:nvSpPr>
        <p:spPr>
          <a:xfrm>
            <a:off x="462455" y="974175"/>
            <a:ext cx="11403724" cy="5283584"/>
          </a:xfrm>
        </p:spPr>
        <p:txBody>
          <a:bodyPr vert="horz" lIns="91440" tIns="45720" rIns="91440" bIns="45720" rtlCol="0" anchor="t">
            <a:normAutofit/>
          </a:bodyPr>
          <a:lstStyle/>
          <a:p>
            <a:pPr marL="457200" indent="-457200">
              <a:buFont typeface="+mj-lt"/>
              <a:buAutoNum type="arabicPeriod"/>
            </a:pPr>
            <a:r>
              <a:rPr lang="en-US">
                <a:latin typeface="+mn-lt"/>
              </a:rPr>
              <a:t>As a user, I can filter recipes based on my allergen restrictions (P0)</a:t>
            </a:r>
          </a:p>
          <a:p>
            <a:pPr marL="457200" lvl="1" indent="0">
              <a:buNone/>
            </a:pPr>
            <a:r>
              <a:rPr lang="en-US">
                <a:effectLst/>
                <a:latin typeface="+mn-lt"/>
              </a:rPr>
              <a:t>b.	We chose 12 of 14 filters provided by </a:t>
            </a:r>
            <a:r>
              <a:rPr lang="en-US" err="1">
                <a:effectLst/>
                <a:latin typeface="+mn-lt"/>
              </a:rPr>
              <a:t>Edamam</a:t>
            </a:r>
            <a:r>
              <a:rPr lang="en-US">
                <a:latin typeface="+mn-lt"/>
              </a:rPr>
              <a:t>, excluding crustacean (instead doing shellfish) and lupine.</a:t>
            </a:r>
            <a:r>
              <a:rPr lang="en-US">
                <a:effectLst/>
                <a:latin typeface="+mn-lt"/>
              </a:rPr>
              <a:t> Once a filter is selected the text changes color, a check mark appears besides it, and a number appears by the Allergen filter, indicating </a:t>
            </a:r>
            <a:r>
              <a:rPr lang="en-US">
                <a:latin typeface="+mn-lt"/>
              </a:rPr>
              <a:t>the number of selections. The search results change immediately. </a:t>
            </a:r>
            <a:r>
              <a:rPr lang="en-US">
                <a:effectLst/>
                <a:latin typeface="+mn-lt"/>
              </a:rPr>
              <a:t>Selected allergens appear next to filters with the option to remove them.</a:t>
            </a:r>
            <a:r>
              <a:rPr lang="en-US">
                <a:latin typeface="+mn-lt"/>
              </a:rPr>
              <a:t> </a:t>
            </a:r>
          </a:p>
        </p:txBody>
      </p:sp>
      <p:pic>
        <p:nvPicPr>
          <p:cNvPr id="6" name="Picture 5">
            <a:extLst>
              <a:ext uri="{FF2B5EF4-FFF2-40B4-BE49-F238E27FC236}">
                <a16:creationId xmlns:a16="http://schemas.microsoft.com/office/drawing/2014/main" id="{D78075FD-FF63-4660-9F9A-0D3796D7BAEE}"/>
              </a:ext>
            </a:extLst>
          </p:cNvPr>
          <p:cNvPicPr>
            <a:picLocks noChangeAspect="1"/>
          </p:cNvPicPr>
          <p:nvPr/>
        </p:nvPicPr>
        <p:blipFill>
          <a:blip r:embed="rId2"/>
          <a:stretch>
            <a:fillRect/>
          </a:stretch>
        </p:blipFill>
        <p:spPr>
          <a:xfrm>
            <a:off x="996594" y="3113380"/>
            <a:ext cx="7989972" cy="3744619"/>
          </a:xfrm>
          <a:prstGeom prst="rect">
            <a:avLst/>
          </a:prstGeom>
        </p:spPr>
      </p:pic>
    </p:spTree>
    <p:extLst>
      <p:ext uri="{BB962C8B-B14F-4D97-AF65-F5344CB8AC3E}">
        <p14:creationId xmlns:p14="http://schemas.microsoft.com/office/powerpoint/2010/main" val="4174158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DE9F-2041-419C-BA34-93937864CD8D}"/>
              </a:ext>
            </a:extLst>
          </p:cNvPr>
          <p:cNvSpPr>
            <a:spLocks noGrp="1"/>
          </p:cNvSpPr>
          <p:nvPr>
            <p:ph type="title"/>
          </p:nvPr>
        </p:nvSpPr>
        <p:spPr>
          <a:xfrm>
            <a:off x="651164" y="324028"/>
            <a:ext cx="10550236" cy="826678"/>
          </a:xfrm>
        </p:spPr>
        <p:txBody>
          <a:bodyPr/>
          <a:lstStyle/>
          <a:p>
            <a:r>
              <a:rPr lang="en-US"/>
              <a:t>User Scenarios</a:t>
            </a:r>
          </a:p>
        </p:txBody>
      </p:sp>
      <p:sp>
        <p:nvSpPr>
          <p:cNvPr id="3" name="Content Placeholder 2">
            <a:extLst>
              <a:ext uri="{FF2B5EF4-FFF2-40B4-BE49-F238E27FC236}">
                <a16:creationId xmlns:a16="http://schemas.microsoft.com/office/drawing/2014/main" id="{F8D3424C-5889-40B4-A591-F4AB2531FB65}"/>
              </a:ext>
            </a:extLst>
          </p:cNvPr>
          <p:cNvSpPr>
            <a:spLocks noGrp="1"/>
          </p:cNvSpPr>
          <p:nvPr>
            <p:ph idx="1"/>
          </p:nvPr>
        </p:nvSpPr>
        <p:spPr>
          <a:xfrm>
            <a:off x="651164" y="1150707"/>
            <a:ext cx="10550236" cy="5026256"/>
          </a:xfrm>
        </p:spPr>
        <p:txBody>
          <a:bodyPr/>
          <a:lstStyle/>
          <a:p>
            <a:pPr marL="457200" indent="-457200">
              <a:buAutoNum type="arabicPeriod" startAt="2"/>
            </a:pPr>
            <a:r>
              <a:rPr lang="en-US">
                <a:latin typeface="+mn-lt"/>
              </a:rPr>
              <a:t>As a user, I can filter recipes based on my diet restrictions </a:t>
            </a:r>
            <a:r>
              <a:rPr lang="en-US">
                <a:effectLst/>
                <a:latin typeface="+mn-lt"/>
              </a:rPr>
              <a:t>(P0)</a:t>
            </a:r>
          </a:p>
          <a:p>
            <a:pPr marL="914400" lvl="1" indent="-457200">
              <a:buAutoNum type="alphaLcPeriod"/>
            </a:pPr>
            <a:r>
              <a:rPr lang="en-US">
                <a:effectLst/>
                <a:latin typeface="+mn-lt"/>
              </a:rPr>
              <a:t>I can navigate to the Diets tab and choose which diet(s) I follow</a:t>
            </a:r>
          </a:p>
          <a:p>
            <a:pPr marL="914400" lvl="1" indent="-457200">
              <a:buAutoNum type="alphaLcPeriod"/>
            </a:pPr>
            <a:r>
              <a:rPr lang="en-US">
                <a:effectLst/>
                <a:latin typeface="+mn-lt"/>
              </a:rPr>
              <a:t>Once a filter is selected, the text changes color and a check mark appears besides it, a number appears by the Diets filter, indicating the number of diets </a:t>
            </a:r>
            <a:r>
              <a:rPr lang="en-US">
                <a:latin typeface="+mn-lt"/>
              </a:rPr>
              <a:t>chosen, and search results will change. </a:t>
            </a:r>
            <a:r>
              <a:rPr lang="en-US">
                <a:effectLst/>
                <a:latin typeface="+mn-lt"/>
              </a:rPr>
              <a:t>The selected diets will appear next to filters at the top with the option of removing them.</a:t>
            </a:r>
            <a:endParaRPr lang="en-US">
              <a:latin typeface="+mn-lt"/>
            </a:endParaRPr>
          </a:p>
        </p:txBody>
      </p:sp>
      <p:pic>
        <p:nvPicPr>
          <p:cNvPr id="5" name="Picture 4">
            <a:extLst>
              <a:ext uri="{FF2B5EF4-FFF2-40B4-BE49-F238E27FC236}">
                <a16:creationId xmlns:a16="http://schemas.microsoft.com/office/drawing/2014/main" id="{6AA7C271-BF3E-47FE-9954-0442688A2F69}"/>
              </a:ext>
            </a:extLst>
          </p:cNvPr>
          <p:cNvPicPr>
            <a:picLocks noChangeAspect="1"/>
          </p:cNvPicPr>
          <p:nvPr/>
        </p:nvPicPr>
        <p:blipFill>
          <a:blip r:embed="rId2"/>
          <a:stretch>
            <a:fillRect/>
          </a:stretch>
        </p:blipFill>
        <p:spPr>
          <a:xfrm>
            <a:off x="805664" y="3429000"/>
            <a:ext cx="7298763" cy="3417570"/>
          </a:xfrm>
          <a:prstGeom prst="rect">
            <a:avLst/>
          </a:prstGeom>
        </p:spPr>
      </p:pic>
    </p:spTree>
    <p:extLst>
      <p:ext uri="{BB962C8B-B14F-4D97-AF65-F5344CB8AC3E}">
        <p14:creationId xmlns:p14="http://schemas.microsoft.com/office/powerpoint/2010/main" val="2244263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DE9F-2041-419C-BA34-93937864CD8D}"/>
              </a:ext>
            </a:extLst>
          </p:cNvPr>
          <p:cNvSpPr>
            <a:spLocks noGrp="1"/>
          </p:cNvSpPr>
          <p:nvPr>
            <p:ph type="title"/>
          </p:nvPr>
        </p:nvSpPr>
        <p:spPr>
          <a:xfrm>
            <a:off x="651164" y="324028"/>
            <a:ext cx="10550236" cy="826678"/>
          </a:xfrm>
        </p:spPr>
        <p:txBody>
          <a:bodyPr/>
          <a:lstStyle/>
          <a:p>
            <a:r>
              <a:rPr lang="en-US"/>
              <a:t>User Scenarios</a:t>
            </a:r>
          </a:p>
        </p:txBody>
      </p:sp>
      <p:sp>
        <p:nvSpPr>
          <p:cNvPr id="3" name="Content Placeholder 2">
            <a:extLst>
              <a:ext uri="{FF2B5EF4-FFF2-40B4-BE49-F238E27FC236}">
                <a16:creationId xmlns:a16="http://schemas.microsoft.com/office/drawing/2014/main" id="{F8D3424C-5889-40B4-A591-F4AB2531FB65}"/>
              </a:ext>
            </a:extLst>
          </p:cNvPr>
          <p:cNvSpPr>
            <a:spLocks noGrp="1"/>
          </p:cNvSpPr>
          <p:nvPr>
            <p:ph idx="1"/>
          </p:nvPr>
        </p:nvSpPr>
        <p:spPr>
          <a:xfrm>
            <a:off x="651164" y="1150707"/>
            <a:ext cx="10550236" cy="5026256"/>
          </a:xfrm>
        </p:spPr>
        <p:txBody>
          <a:bodyPr/>
          <a:lstStyle/>
          <a:p>
            <a:pPr marL="457200" indent="-457200">
              <a:buAutoNum type="arabicPeriod" startAt="3"/>
            </a:pPr>
            <a:r>
              <a:rPr lang="en-US">
                <a:latin typeface="+mn-lt"/>
              </a:rPr>
              <a:t>As a user, I can overlay multiple filters if I have multiple restrictions (P0)</a:t>
            </a:r>
          </a:p>
          <a:p>
            <a:pPr marL="914400" lvl="1" indent="-457200">
              <a:buAutoNum type="alphaLcPeriod"/>
            </a:pPr>
            <a:r>
              <a:rPr lang="en-US">
                <a:latin typeface="+mn-lt"/>
              </a:rPr>
              <a:t>I can select multiple filters</a:t>
            </a:r>
          </a:p>
          <a:p>
            <a:pPr marL="914400" lvl="1" indent="-457200">
              <a:buAutoNum type="alphaLcPeriod"/>
            </a:pPr>
            <a:r>
              <a:rPr lang="en-US">
                <a:latin typeface="+mn-lt"/>
              </a:rPr>
              <a:t>I can see which filters I have selected, even if I'm not on the relevant category tab (selected filters appear at the top of the recipe experience)</a:t>
            </a:r>
          </a:p>
          <a:p>
            <a:pPr marL="0" indent="0">
              <a:buNone/>
            </a:pPr>
            <a:endParaRPr lang="en-US">
              <a:latin typeface="+mn-lt"/>
            </a:endParaRPr>
          </a:p>
        </p:txBody>
      </p:sp>
      <p:pic>
        <p:nvPicPr>
          <p:cNvPr id="6" name="Picture 5">
            <a:extLst>
              <a:ext uri="{FF2B5EF4-FFF2-40B4-BE49-F238E27FC236}">
                <a16:creationId xmlns:a16="http://schemas.microsoft.com/office/drawing/2014/main" id="{A46AC477-8133-43A9-8901-608F0CC62FB8}"/>
              </a:ext>
            </a:extLst>
          </p:cNvPr>
          <p:cNvPicPr>
            <a:picLocks noChangeAspect="1"/>
          </p:cNvPicPr>
          <p:nvPr/>
        </p:nvPicPr>
        <p:blipFill>
          <a:blip r:embed="rId3"/>
          <a:stretch>
            <a:fillRect/>
          </a:stretch>
        </p:blipFill>
        <p:spPr>
          <a:xfrm>
            <a:off x="896007" y="2708630"/>
            <a:ext cx="8861639" cy="4149370"/>
          </a:xfrm>
          <a:prstGeom prst="rect">
            <a:avLst/>
          </a:prstGeom>
        </p:spPr>
      </p:pic>
    </p:spTree>
    <p:extLst>
      <p:ext uri="{BB962C8B-B14F-4D97-AF65-F5344CB8AC3E}">
        <p14:creationId xmlns:p14="http://schemas.microsoft.com/office/powerpoint/2010/main" val="826239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51164" y="365125"/>
            <a:ext cx="10550236" cy="925196"/>
          </a:xfrm>
        </p:spPr>
        <p:txBody>
          <a:bodyPr/>
          <a:lstStyle/>
          <a:p>
            <a:r>
              <a:rPr lang="en-US"/>
              <a:t>Specs/Mocks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a:xfrm>
            <a:off x="651164" y="1290321"/>
            <a:ext cx="10550236" cy="4886641"/>
          </a:xfrm>
        </p:spPr>
        <p:txBody>
          <a:bodyPr vert="horz" lIns="91440" tIns="45720" rIns="91440" bIns="45720" rtlCol="0" anchor="t">
            <a:normAutofit/>
          </a:bodyPr>
          <a:lstStyle/>
          <a:p>
            <a:r>
              <a:rPr lang="en-US">
                <a:ea typeface="+mj-lt"/>
                <a:cs typeface="+mj-lt"/>
                <a:hlinkClick r:id="rId2"/>
              </a:rPr>
              <a:t>Ingredient Search Spec</a:t>
            </a:r>
            <a:r>
              <a:rPr lang="en-US">
                <a:ea typeface="+mj-lt"/>
                <a:cs typeface="+mj-lt"/>
              </a:rPr>
              <a:t>  (</a:t>
            </a:r>
            <a:r>
              <a:rPr lang="en-US">
                <a:ea typeface="+mj-lt"/>
                <a:cs typeface="+mj-lt"/>
                <a:hlinkClick r:id="rId3"/>
              </a:rPr>
              <a:t>Web view</a:t>
            </a:r>
            <a:r>
              <a:rPr lang="en-US">
                <a:ea typeface="+mj-lt"/>
                <a:cs typeface="+mj-lt"/>
              </a:rPr>
              <a:t>)</a:t>
            </a:r>
            <a:endParaRPr lang="en-US"/>
          </a:p>
        </p:txBody>
      </p:sp>
      <p:pic>
        <p:nvPicPr>
          <p:cNvPr id="4" name="Picture 4" descr="A screenshot of a social media post&#10;&#10;Description automatically generated">
            <a:extLst>
              <a:ext uri="{FF2B5EF4-FFF2-40B4-BE49-F238E27FC236}">
                <a16:creationId xmlns:a16="http://schemas.microsoft.com/office/drawing/2014/main" id="{40A66A34-7315-43FC-A4F8-66471853457C}"/>
              </a:ext>
            </a:extLst>
          </p:cNvPr>
          <p:cNvPicPr>
            <a:picLocks noChangeAspect="1"/>
          </p:cNvPicPr>
          <p:nvPr/>
        </p:nvPicPr>
        <p:blipFill>
          <a:blip r:embed="rId4"/>
          <a:stretch>
            <a:fillRect/>
          </a:stretch>
        </p:blipFill>
        <p:spPr>
          <a:xfrm>
            <a:off x="651164" y="2017976"/>
            <a:ext cx="11060898" cy="4392984"/>
          </a:xfrm>
          <a:prstGeom prst="rect">
            <a:avLst/>
          </a:prstGeom>
        </p:spPr>
      </p:pic>
    </p:spTree>
    <p:extLst>
      <p:ext uri="{BB962C8B-B14F-4D97-AF65-F5344CB8AC3E}">
        <p14:creationId xmlns:p14="http://schemas.microsoft.com/office/powerpoint/2010/main" val="25841994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8C3B-70C5-4AA7-A155-F04E373E6D9E}"/>
              </a:ext>
            </a:extLst>
          </p:cNvPr>
          <p:cNvSpPr>
            <a:spLocks noGrp="1"/>
          </p:cNvSpPr>
          <p:nvPr>
            <p:ph type="title"/>
          </p:nvPr>
        </p:nvSpPr>
        <p:spPr/>
        <p:txBody>
          <a:bodyPr/>
          <a:lstStyle/>
          <a:p>
            <a:r>
              <a:rPr lang="en-US"/>
              <a:t>Problem/Motivation</a:t>
            </a:r>
          </a:p>
        </p:txBody>
      </p:sp>
      <p:sp>
        <p:nvSpPr>
          <p:cNvPr id="3" name="Content Placeholder 2">
            <a:extLst>
              <a:ext uri="{FF2B5EF4-FFF2-40B4-BE49-F238E27FC236}">
                <a16:creationId xmlns:a16="http://schemas.microsoft.com/office/drawing/2014/main" id="{1E056BD1-77D7-44BA-87E6-FEE3BC42324E}"/>
              </a:ext>
            </a:extLst>
          </p:cNvPr>
          <p:cNvSpPr>
            <a:spLocks noGrp="1"/>
          </p:cNvSpPr>
          <p:nvPr>
            <p:ph idx="1"/>
          </p:nvPr>
        </p:nvSpPr>
        <p:spPr/>
        <p:txBody>
          <a:bodyPr vert="horz" lIns="91440" tIns="45720" rIns="91440" bIns="45720" rtlCol="0" anchor="t">
            <a:normAutofit/>
          </a:bodyPr>
          <a:lstStyle/>
          <a:p>
            <a:r>
              <a:rPr lang="en-US"/>
              <a:t>Some users may not want to go through recipes that they won't be able to make with ingredients they have on hand. </a:t>
            </a:r>
          </a:p>
          <a:p>
            <a:r>
              <a:rPr lang="en-US"/>
              <a:t>In a Microsoft study, 25% of participants chose a recipe in the Bing experience based on specific ingredients (e.g., sour cream, beef). </a:t>
            </a:r>
          </a:p>
          <a:p>
            <a:r>
              <a:rPr lang="en-US"/>
              <a:t>To include a long list of ingredients you have on hand in the search bar, as with the last point, can be tedious and may not trigger the recipe experience. </a:t>
            </a:r>
          </a:p>
        </p:txBody>
      </p:sp>
    </p:spTree>
    <p:extLst>
      <p:ext uri="{BB962C8B-B14F-4D97-AF65-F5344CB8AC3E}">
        <p14:creationId xmlns:p14="http://schemas.microsoft.com/office/powerpoint/2010/main" val="873364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78C3B-70C5-4AA7-A155-F04E373E6D9E}"/>
              </a:ext>
            </a:extLst>
          </p:cNvPr>
          <p:cNvSpPr>
            <a:spLocks noGrp="1"/>
          </p:cNvSpPr>
          <p:nvPr>
            <p:ph type="title"/>
          </p:nvPr>
        </p:nvSpPr>
        <p:spPr/>
        <p:txBody>
          <a:bodyPr/>
          <a:lstStyle/>
          <a:p>
            <a:r>
              <a:rPr lang="en-US"/>
              <a:t>Problem/Motivation</a:t>
            </a:r>
          </a:p>
        </p:txBody>
      </p:sp>
      <p:sp>
        <p:nvSpPr>
          <p:cNvPr id="3" name="Content Placeholder 2">
            <a:extLst>
              <a:ext uri="{FF2B5EF4-FFF2-40B4-BE49-F238E27FC236}">
                <a16:creationId xmlns:a16="http://schemas.microsoft.com/office/drawing/2014/main" id="{1E056BD1-77D7-44BA-87E6-FEE3BC42324E}"/>
              </a:ext>
            </a:extLst>
          </p:cNvPr>
          <p:cNvSpPr>
            <a:spLocks noGrp="1"/>
          </p:cNvSpPr>
          <p:nvPr>
            <p:ph idx="1"/>
          </p:nvPr>
        </p:nvSpPr>
        <p:spPr/>
        <p:txBody>
          <a:bodyPr/>
          <a:lstStyle/>
          <a:p>
            <a:r>
              <a:rPr lang="en-US"/>
              <a:t>There are many "superfoods" that exist for all diets that a user may want to include in their search to find recipes with these health benefits.</a:t>
            </a:r>
          </a:p>
          <a:p>
            <a:r>
              <a:rPr lang="en-US"/>
              <a:t>Sweet potatoes are considered a superfood for diabetics by the American Diabetes Association. </a:t>
            </a:r>
          </a:p>
        </p:txBody>
      </p:sp>
    </p:spTree>
    <p:extLst>
      <p:ext uri="{BB962C8B-B14F-4D97-AF65-F5344CB8AC3E}">
        <p14:creationId xmlns:p14="http://schemas.microsoft.com/office/powerpoint/2010/main" val="2193334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AE8C9A-43AA-438C-8986-61F8EC8C9A9F}"/>
              </a:ext>
            </a:extLst>
          </p:cNvPr>
          <p:cNvSpPr>
            <a:spLocks noGrp="1"/>
          </p:cNvSpPr>
          <p:nvPr>
            <p:ph type="title"/>
          </p:nvPr>
        </p:nvSpPr>
        <p:spPr>
          <a:xfrm>
            <a:off x="647700" y="349624"/>
            <a:ext cx="5329518" cy="1809376"/>
          </a:xfrm>
        </p:spPr>
        <p:txBody>
          <a:bodyPr>
            <a:normAutofit/>
          </a:bodyPr>
          <a:lstStyle/>
          <a:p>
            <a:r>
              <a:rPr lang="en-US"/>
              <a:t>Goal</a:t>
            </a:r>
          </a:p>
        </p:txBody>
      </p:sp>
      <p:sp>
        <p:nvSpPr>
          <p:cNvPr id="4" name="Rectangle 1">
            <a:extLst>
              <a:ext uri="{FF2B5EF4-FFF2-40B4-BE49-F238E27FC236}">
                <a16:creationId xmlns:a16="http://schemas.microsoft.com/office/drawing/2014/main" id="{3931E5E1-CD2E-45F9-B551-F18687A0B3E3}"/>
              </a:ext>
            </a:extLst>
          </p:cNvPr>
          <p:cNvSpPr>
            <a:spLocks noGrp="1" noChangeArrowheads="1"/>
          </p:cNvSpPr>
          <p:nvPr>
            <p:ph idx="1"/>
          </p:nvPr>
        </p:nvSpPr>
        <p:spPr bwMode="auto">
          <a:xfrm>
            <a:off x="647700" y="2286000"/>
            <a:ext cx="5575300" cy="389096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b="0" i="0" u="none" strike="noStrike" cap="none" normalizeH="0" baseline="0">
                <a:ln>
                  <a:noFill/>
                </a:ln>
                <a:effectLst/>
                <a:latin typeface="Avenir Next LT Pro Light"/>
                <a:cs typeface="Segoe UI"/>
              </a:rPr>
              <a:t>The goal of adding an ingredient search is to create a more relevant and engaging experience for users when searching for recipe content. This will be accomplished by:</a:t>
            </a: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latin typeface="Calibri" panose="020F0502020204030204" pitchFamily="34" charset="0"/>
              <a:cs typeface="Calibri" panose="020F0502020204030204" pitchFamily="34" charset="0"/>
            </a:endParaRPr>
          </a:p>
          <a:p>
            <a:pPr marL="0" marR="0" lvl="0" indent="0" defTabSz="914400" rtl="0" eaLnBrk="0" fontAlgn="base" latinLnBrk="0" hangingPunct="0">
              <a:spcBef>
                <a:spcPct val="0"/>
              </a:spcBef>
              <a:spcAft>
                <a:spcPts val="600"/>
              </a:spcAft>
              <a:buClrTx/>
              <a:buSzTx/>
              <a:buFontTx/>
              <a:buNone/>
              <a:tabLst/>
            </a:pPr>
            <a:endParaRPr kumimoji="0" lang="en-US" altLang="en-US" b="0" i="0" u="none" strike="noStrike" cap="none" normalizeH="0" baseline="0">
              <a:ln>
                <a:noFill/>
              </a:ln>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1A970621-8E00-451A-9803-852051DA7317}"/>
              </a:ext>
            </a:extLst>
          </p:cNvPr>
          <p:cNvGraphicFramePr/>
          <p:nvPr>
            <p:extLst>
              <p:ext uri="{D42A27DB-BD31-4B8C-83A1-F6EECF244321}">
                <p14:modId xmlns:p14="http://schemas.microsoft.com/office/powerpoint/2010/main" val="2950543440"/>
              </p:ext>
            </p:extLst>
          </p:nvPr>
        </p:nvGraphicFramePr>
        <p:xfrm>
          <a:off x="6583680" y="1232114"/>
          <a:ext cx="5247641" cy="4241747"/>
        </p:xfrm>
        <a:graphic>
          <a:graphicData uri="http://schemas.openxmlformats.org/drawingml/2006/table">
            <a:tbl>
              <a:tblPr firstRow="1" bandRow="1">
                <a:tableStyleId>{5C22544A-7EE6-4342-B048-85BDC9FD1C3A}</a:tableStyleId>
              </a:tblPr>
              <a:tblGrid>
                <a:gridCol w="793960">
                  <a:extLst>
                    <a:ext uri="{9D8B030D-6E8A-4147-A177-3AD203B41FA5}">
                      <a16:colId xmlns:a16="http://schemas.microsoft.com/office/drawing/2014/main" val="2104526786"/>
                    </a:ext>
                  </a:extLst>
                </a:gridCol>
                <a:gridCol w="3674147">
                  <a:extLst>
                    <a:ext uri="{9D8B030D-6E8A-4147-A177-3AD203B41FA5}">
                      <a16:colId xmlns:a16="http://schemas.microsoft.com/office/drawing/2014/main" val="1252895381"/>
                    </a:ext>
                  </a:extLst>
                </a:gridCol>
                <a:gridCol w="779534">
                  <a:extLst>
                    <a:ext uri="{9D8B030D-6E8A-4147-A177-3AD203B41FA5}">
                      <a16:colId xmlns:a16="http://schemas.microsoft.com/office/drawing/2014/main" val="1629071779"/>
                    </a:ext>
                  </a:extLst>
                </a:gridCol>
              </a:tblGrid>
              <a:tr h="575758">
                <a:tc>
                  <a:txBody>
                    <a:bodyPr/>
                    <a:lstStyle/>
                    <a:p>
                      <a:pPr marL="0" marR="0" algn="l" fontAlgn="t">
                        <a:spcBef>
                          <a:spcPts val="0"/>
                        </a:spcBef>
                        <a:spcAft>
                          <a:spcPts val="0"/>
                        </a:spcAft>
                      </a:pPr>
                      <a:r>
                        <a:rPr lang="en-US" sz="2100" u="none" strike="noStrike">
                          <a:effectLst/>
                        </a:rPr>
                        <a:t>No.</a:t>
                      </a:r>
                      <a:endParaRPr lang="en-US" sz="3500" b="0" i="0" u="none" strike="noStrike">
                        <a:effectLst/>
                        <a:latin typeface="Arial" panose="020B0604020202020204" pitchFamily="34" charset="0"/>
                      </a:endParaRPr>
                    </a:p>
                  </a:txBody>
                  <a:tcPr marL="98623" marR="98623" marT="98623" marB="98623"/>
                </a:tc>
                <a:tc>
                  <a:txBody>
                    <a:bodyPr/>
                    <a:lstStyle/>
                    <a:p>
                      <a:pPr marL="0" marR="0" algn="l" fontAlgn="t">
                        <a:spcBef>
                          <a:spcPts val="0"/>
                        </a:spcBef>
                        <a:spcAft>
                          <a:spcPts val="0"/>
                        </a:spcAft>
                      </a:pPr>
                      <a:r>
                        <a:rPr lang="en-US" sz="2100" u="none" strike="noStrike">
                          <a:effectLst/>
                        </a:rPr>
                        <a:t>Goal</a:t>
                      </a:r>
                      <a:endParaRPr lang="en-US" sz="3500" b="0" i="0" u="none" strike="noStrike">
                        <a:effectLst/>
                        <a:latin typeface="Arial" panose="020B0604020202020204" pitchFamily="34" charset="0"/>
                      </a:endParaRPr>
                    </a:p>
                  </a:txBody>
                  <a:tcPr marL="98623" marR="98623" marT="98623" marB="98623"/>
                </a:tc>
                <a:tc>
                  <a:txBody>
                    <a:bodyPr/>
                    <a:lstStyle/>
                    <a:p>
                      <a:pPr marL="0" marR="0" algn="r" fontAlgn="t">
                        <a:spcBef>
                          <a:spcPts val="0"/>
                        </a:spcBef>
                        <a:spcAft>
                          <a:spcPts val="0"/>
                        </a:spcAft>
                      </a:pPr>
                      <a:r>
                        <a:rPr lang="en-US" sz="2100" u="none" strike="noStrike">
                          <a:effectLst/>
                        </a:rPr>
                        <a:t>Pri.</a:t>
                      </a:r>
                      <a:endParaRPr lang="en-US" sz="3500" b="0" i="0" u="none" strike="noStrike">
                        <a:effectLst/>
                        <a:latin typeface="Arial" panose="020B0604020202020204" pitchFamily="34" charset="0"/>
                      </a:endParaRPr>
                    </a:p>
                  </a:txBody>
                  <a:tcPr marL="98623" marR="98623" marT="98623" marB="98623"/>
                </a:tc>
                <a:extLst>
                  <a:ext uri="{0D108BD9-81ED-4DB2-BD59-A6C34878D82A}">
                    <a16:rowId xmlns:a16="http://schemas.microsoft.com/office/drawing/2014/main" val="2733781650"/>
                  </a:ext>
                </a:extLst>
              </a:tr>
              <a:tr h="1545116">
                <a:tc>
                  <a:txBody>
                    <a:bodyPr/>
                    <a:lstStyle/>
                    <a:p>
                      <a:pPr marL="0" marR="0" algn="l" fontAlgn="t">
                        <a:spcBef>
                          <a:spcPts val="0"/>
                        </a:spcBef>
                        <a:spcAft>
                          <a:spcPts val="0"/>
                        </a:spcAft>
                      </a:pPr>
                      <a:r>
                        <a:rPr lang="en-US" sz="2100" u="none" strike="noStrike">
                          <a:effectLst/>
                        </a:rPr>
                        <a:t>1</a:t>
                      </a:r>
                      <a:endParaRPr lang="en-US" sz="3500" b="0" i="0" u="none" strike="noStrike">
                        <a:effectLst/>
                        <a:latin typeface="Arial" panose="020B0604020202020204" pitchFamily="34" charset="0"/>
                      </a:endParaRPr>
                    </a:p>
                  </a:txBody>
                  <a:tcPr marL="98623" marR="98623" marT="98623" marB="98623"/>
                </a:tc>
                <a:tc>
                  <a:txBody>
                    <a:bodyPr/>
                    <a:lstStyle/>
                    <a:p>
                      <a:pPr marL="0" marR="0" algn="l" fontAlgn="t">
                        <a:spcBef>
                          <a:spcPts val="0"/>
                        </a:spcBef>
                        <a:spcAft>
                          <a:spcPts val="0"/>
                        </a:spcAft>
                      </a:pPr>
                      <a:r>
                        <a:rPr lang="en-US" sz="2100" u="none" strike="noStrike">
                          <a:effectLst/>
                        </a:rPr>
                        <a:t>Allow users to specifically refine search based off ingredient inclusions and exclusions</a:t>
                      </a:r>
                      <a:endParaRPr lang="en-US" sz="3500" b="0" i="0" u="none" strike="noStrike">
                        <a:effectLst/>
                        <a:latin typeface="Arial" panose="020B0604020202020204" pitchFamily="34" charset="0"/>
                      </a:endParaRPr>
                    </a:p>
                  </a:txBody>
                  <a:tcPr marL="98623" marR="98623" marT="98623" marB="98623"/>
                </a:tc>
                <a:tc>
                  <a:txBody>
                    <a:bodyPr/>
                    <a:lstStyle/>
                    <a:p>
                      <a:pPr marL="0" marR="0" algn="r" fontAlgn="t">
                        <a:spcBef>
                          <a:spcPts val="0"/>
                        </a:spcBef>
                        <a:spcAft>
                          <a:spcPts val="0"/>
                        </a:spcAft>
                      </a:pPr>
                      <a:r>
                        <a:rPr lang="en-US" sz="2100" u="none" strike="noStrike">
                          <a:effectLst/>
                        </a:rPr>
                        <a:t>P0</a:t>
                      </a:r>
                      <a:endParaRPr lang="en-US" sz="3500" b="0" i="0" u="none" strike="noStrike">
                        <a:effectLst/>
                        <a:latin typeface="Arial" panose="020B0604020202020204" pitchFamily="34" charset="0"/>
                      </a:endParaRPr>
                    </a:p>
                  </a:txBody>
                  <a:tcPr marL="98623" marR="98623" marT="98623" marB="98623"/>
                </a:tc>
                <a:extLst>
                  <a:ext uri="{0D108BD9-81ED-4DB2-BD59-A6C34878D82A}">
                    <a16:rowId xmlns:a16="http://schemas.microsoft.com/office/drawing/2014/main" val="3556349191"/>
                  </a:ext>
                </a:extLst>
              </a:tr>
              <a:tr h="1221996">
                <a:tc>
                  <a:txBody>
                    <a:bodyPr/>
                    <a:lstStyle/>
                    <a:p>
                      <a:pPr marL="0" marR="0" algn="l" fontAlgn="t">
                        <a:spcBef>
                          <a:spcPts val="0"/>
                        </a:spcBef>
                        <a:spcAft>
                          <a:spcPts val="0"/>
                        </a:spcAft>
                      </a:pPr>
                      <a:r>
                        <a:rPr lang="en-US" sz="2100" u="none" strike="noStrike">
                          <a:effectLst/>
                        </a:rPr>
                        <a:t>2</a:t>
                      </a:r>
                      <a:endParaRPr lang="en-US" sz="3500" b="0" i="0" u="none" strike="noStrike">
                        <a:effectLst/>
                        <a:latin typeface="Arial" panose="020B0604020202020204" pitchFamily="34" charset="0"/>
                      </a:endParaRPr>
                    </a:p>
                  </a:txBody>
                  <a:tcPr marL="98623" marR="98623" marT="98623" marB="98623"/>
                </a:tc>
                <a:tc>
                  <a:txBody>
                    <a:bodyPr/>
                    <a:lstStyle/>
                    <a:p>
                      <a:pPr marL="0" marR="0" algn="l" fontAlgn="t">
                        <a:spcBef>
                          <a:spcPts val="0"/>
                        </a:spcBef>
                        <a:spcAft>
                          <a:spcPts val="0"/>
                        </a:spcAft>
                      </a:pPr>
                      <a:r>
                        <a:rPr lang="en-US" sz="2100" u="none" strike="noStrike">
                          <a:effectLst/>
                        </a:rPr>
                        <a:t>Extending the ingredient search for multiple ingredients</a:t>
                      </a:r>
                      <a:endParaRPr lang="en-US" sz="3500" b="0" i="0" u="none" strike="noStrike">
                        <a:effectLst/>
                        <a:latin typeface="Arial" panose="020B0604020202020204" pitchFamily="34" charset="0"/>
                      </a:endParaRPr>
                    </a:p>
                  </a:txBody>
                  <a:tcPr marL="98623" marR="98623" marT="98623" marB="98623"/>
                </a:tc>
                <a:tc>
                  <a:txBody>
                    <a:bodyPr/>
                    <a:lstStyle/>
                    <a:p>
                      <a:pPr marL="0" marR="0" algn="r" fontAlgn="t">
                        <a:spcBef>
                          <a:spcPts val="0"/>
                        </a:spcBef>
                        <a:spcAft>
                          <a:spcPts val="0"/>
                        </a:spcAft>
                      </a:pPr>
                      <a:r>
                        <a:rPr lang="en-US" sz="2100" u="none" strike="noStrike">
                          <a:effectLst/>
                        </a:rPr>
                        <a:t>P0</a:t>
                      </a:r>
                      <a:endParaRPr lang="en-US" sz="3500" b="0" i="0" u="none" strike="noStrike">
                        <a:effectLst/>
                        <a:latin typeface="Arial" panose="020B0604020202020204" pitchFamily="34" charset="0"/>
                      </a:endParaRPr>
                    </a:p>
                  </a:txBody>
                  <a:tcPr marL="98623" marR="98623" marT="98623" marB="98623"/>
                </a:tc>
                <a:extLst>
                  <a:ext uri="{0D108BD9-81ED-4DB2-BD59-A6C34878D82A}">
                    <a16:rowId xmlns:a16="http://schemas.microsoft.com/office/drawing/2014/main" val="1125145809"/>
                  </a:ext>
                </a:extLst>
              </a:tr>
              <a:tr h="898877">
                <a:tc>
                  <a:txBody>
                    <a:bodyPr/>
                    <a:lstStyle/>
                    <a:p>
                      <a:pPr marL="0" marR="0" algn="l" fontAlgn="t">
                        <a:spcBef>
                          <a:spcPts val="0"/>
                        </a:spcBef>
                        <a:spcAft>
                          <a:spcPts val="0"/>
                        </a:spcAft>
                      </a:pPr>
                      <a:r>
                        <a:rPr lang="en-US" sz="2100" u="none" strike="noStrike">
                          <a:effectLst/>
                        </a:rPr>
                        <a:t>3</a:t>
                      </a:r>
                      <a:endParaRPr lang="en-US" sz="3500" b="0" i="0" u="none" strike="noStrike">
                        <a:effectLst/>
                        <a:latin typeface="Arial" panose="020B0604020202020204" pitchFamily="34" charset="0"/>
                      </a:endParaRPr>
                    </a:p>
                  </a:txBody>
                  <a:tcPr marL="98623" marR="98623" marT="98623" marB="98623"/>
                </a:tc>
                <a:tc>
                  <a:txBody>
                    <a:bodyPr/>
                    <a:lstStyle/>
                    <a:p>
                      <a:pPr marL="0" marR="0" algn="l" fontAlgn="t">
                        <a:spcBef>
                          <a:spcPts val="0"/>
                        </a:spcBef>
                        <a:spcAft>
                          <a:spcPts val="0"/>
                        </a:spcAft>
                      </a:pPr>
                      <a:r>
                        <a:rPr lang="en-US" sz="2100" u="none" strike="noStrike">
                          <a:effectLst/>
                        </a:rPr>
                        <a:t>Provide search suggestions for ingredients</a:t>
                      </a:r>
                      <a:endParaRPr lang="en-US" sz="3500" b="0" i="0" u="none" strike="noStrike">
                        <a:effectLst/>
                        <a:latin typeface="Arial" panose="020B0604020202020204" pitchFamily="34" charset="0"/>
                      </a:endParaRPr>
                    </a:p>
                  </a:txBody>
                  <a:tcPr marL="98623" marR="98623" marT="98623" marB="98623"/>
                </a:tc>
                <a:tc>
                  <a:txBody>
                    <a:bodyPr/>
                    <a:lstStyle/>
                    <a:p>
                      <a:pPr marL="0" marR="0" algn="r" fontAlgn="t">
                        <a:spcBef>
                          <a:spcPts val="0"/>
                        </a:spcBef>
                        <a:spcAft>
                          <a:spcPts val="0"/>
                        </a:spcAft>
                      </a:pPr>
                      <a:r>
                        <a:rPr lang="en-US" sz="2100" u="none" strike="noStrike">
                          <a:effectLst/>
                        </a:rPr>
                        <a:t>P1</a:t>
                      </a:r>
                      <a:endParaRPr lang="en-US" sz="3500" b="0" i="0" u="none" strike="noStrike">
                        <a:effectLst/>
                        <a:latin typeface="Arial" panose="020B0604020202020204" pitchFamily="34" charset="0"/>
                      </a:endParaRPr>
                    </a:p>
                  </a:txBody>
                  <a:tcPr marL="98623" marR="98623" marT="98623" marB="98623"/>
                </a:tc>
                <a:extLst>
                  <a:ext uri="{0D108BD9-81ED-4DB2-BD59-A6C34878D82A}">
                    <a16:rowId xmlns:a16="http://schemas.microsoft.com/office/drawing/2014/main" val="89617753"/>
                  </a:ext>
                </a:extLst>
              </a:tr>
            </a:tbl>
          </a:graphicData>
        </a:graphic>
      </p:graphicFrame>
    </p:spTree>
    <p:extLst>
      <p:ext uri="{BB962C8B-B14F-4D97-AF65-F5344CB8AC3E}">
        <p14:creationId xmlns:p14="http://schemas.microsoft.com/office/powerpoint/2010/main" val="30344825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DE9F-2041-419C-BA34-93937864CD8D}"/>
              </a:ext>
            </a:extLst>
          </p:cNvPr>
          <p:cNvSpPr>
            <a:spLocks noGrp="1"/>
          </p:cNvSpPr>
          <p:nvPr>
            <p:ph type="title"/>
          </p:nvPr>
        </p:nvSpPr>
        <p:spPr>
          <a:xfrm>
            <a:off x="651164" y="324028"/>
            <a:ext cx="10550236" cy="826678"/>
          </a:xfrm>
        </p:spPr>
        <p:txBody>
          <a:bodyPr/>
          <a:lstStyle/>
          <a:p>
            <a:r>
              <a:rPr lang="en-US"/>
              <a:t>User Scenarios</a:t>
            </a:r>
          </a:p>
        </p:txBody>
      </p:sp>
      <p:sp>
        <p:nvSpPr>
          <p:cNvPr id="3" name="Content Placeholder 2">
            <a:extLst>
              <a:ext uri="{FF2B5EF4-FFF2-40B4-BE49-F238E27FC236}">
                <a16:creationId xmlns:a16="http://schemas.microsoft.com/office/drawing/2014/main" id="{F8D3424C-5889-40B4-A591-F4AB2531FB65}"/>
              </a:ext>
            </a:extLst>
          </p:cNvPr>
          <p:cNvSpPr>
            <a:spLocks noGrp="1"/>
          </p:cNvSpPr>
          <p:nvPr>
            <p:ph idx="1"/>
          </p:nvPr>
        </p:nvSpPr>
        <p:spPr>
          <a:xfrm>
            <a:off x="651164" y="1150706"/>
            <a:ext cx="10992024" cy="5026256"/>
          </a:xfrm>
        </p:spPr>
        <p:txBody>
          <a:bodyPr/>
          <a:lstStyle/>
          <a:p>
            <a:pPr marL="457200" indent="-457200">
              <a:buFont typeface="+mj-lt"/>
              <a:buAutoNum type="arabicPeriod"/>
            </a:pPr>
            <a:r>
              <a:rPr lang="en-US">
                <a:latin typeface="+mn-lt"/>
              </a:rPr>
              <a:t>As a user, I can include or exclude ingredients from my recipe search (P0)</a:t>
            </a:r>
          </a:p>
          <a:p>
            <a:pPr marL="914400" lvl="1" indent="-457200">
              <a:buFont typeface="+mj-lt"/>
              <a:buAutoNum type="alphaLcPeriod"/>
            </a:pPr>
            <a:r>
              <a:rPr lang="en-US">
                <a:latin typeface="+mn-lt"/>
              </a:rPr>
              <a:t>I can navigate to the ingredients tab and search for relevant ingredients</a:t>
            </a:r>
          </a:p>
        </p:txBody>
      </p:sp>
      <p:pic>
        <p:nvPicPr>
          <p:cNvPr id="6" name="Picture 5">
            <a:extLst>
              <a:ext uri="{FF2B5EF4-FFF2-40B4-BE49-F238E27FC236}">
                <a16:creationId xmlns:a16="http://schemas.microsoft.com/office/drawing/2014/main" id="{74B2CEAA-BED6-488C-8D8B-9351EBC02CFF}"/>
              </a:ext>
            </a:extLst>
          </p:cNvPr>
          <p:cNvPicPr>
            <a:picLocks noChangeAspect="1"/>
          </p:cNvPicPr>
          <p:nvPr/>
        </p:nvPicPr>
        <p:blipFill>
          <a:blip r:embed="rId2"/>
          <a:stretch>
            <a:fillRect/>
          </a:stretch>
        </p:blipFill>
        <p:spPr>
          <a:xfrm>
            <a:off x="760094" y="2496570"/>
            <a:ext cx="10332376" cy="4037402"/>
          </a:xfrm>
          <a:prstGeom prst="rect">
            <a:avLst/>
          </a:prstGeom>
        </p:spPr>
      </p:pic>
    </p:spTree>
    <p:extLst>
      <p:ext uri="{BB962C8B-B14F-4D97-AF65-F5344CB8AC3E}">
        <p14:creationId xmlns:p14="http://schemas.microsoft.com/office/powerpoint/2010/main" val="3886621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DE9F-2041-419C-BA34-93937864CD8D}"/>
              </a:ext>
            </a:extLst>
          </p:cNvPr>
          <p:cNvSpPr>
            <a:spLocks noGrp="1"/>
          </p:cNvSpPr>
          <p:nvPr>
            <p:ph type="title"/>
          </p:nvPr>
        </p:nvSpPr>
        <p:spPr>
          <a:xfrm>
            <a:off x="651164" y="324028"/>
            <a:ext cx="10550236" cy="826678"/>
          </a:xfrm>
        </p:spPr>
        <p:txBody>
          <a:bodyPr/>
          <a:lstStyle/>
          <a:p>
            <a:r>
              <a:rPr lang="en-US"/>
              <a:t>User Scenarios</a:t>
            </a:r>
          </a:p>
        </p:txBody>
      </p:sp>
      <p:sp>
        <p:nvSpPr>
          <p:cNvPr id="3" name="Content Placeholder 2">
            <a:extLst>
              <a:ext uri="{FF2B5EF4-FFF2-40B4-BE49-F238E27FC236}">
                <a16:creationId xmlns:a16="http://schemas.microsoft.com/office/drawing/2014/main" id="{F8D3424C-5889-40B4-A591-F4AB2531FB65}"/>
              </a:ext>
            </a:extLst>
          </p:cNvPr>
          <p:cNvSpPr>
            <a:spLocks noGrp="1"/>
          </p:cNvSpPr>
          <p:nvPr>
            <p:ph idx="1"/>
          </p:nvPr>
        </p:nvSpPr>
        <p:spPr>
          <a:xfrm>
            <a:off x="651164" y="1150707"/>
            <a:ext cx="10550236" cy="5026256"/>
          </a:xfrm>
        </p:spPr>
        <p:txBody>
          <a:bodyPr/>
          <a:lstStyle/>
          <a:p>
            <a:pPr marL="457200" indent="-457200">
              <a:buFont typeface="+mj-lt"/>
              <a:buAutoNum type="arabicPeriod"/>
            </a:pPr>
            <a:r>
              <a:rPr lang="en-US">
                <a:latin typeface="+mn-lt"/>
              </a:rPr>
              <a:t>As a user, I can include or exclude ingredients from my recipe search (P0)</a:t>
            </a:r>
          </a:p>
          <a:p>
            <a:pPr marL="457200" lvl="1" indent="0">
              <a:buNone/>
            </a:pPr>
            <a:r>
              <a:rPr lang="en-US">
                <a:effectLst/>
                <a:latin typeface="+mn-lt"/>
              </a:rPr>
              <a:t>b.	Once an ingredient is selected, the ingredient can be found at the top of recipe experience, and the ingredient search bar becomes empty again</a:t>
            </a:r>
            <a:endParaRPr lang="en-US">
              <a:latin typeface="+mn-lt"/>
            </a:endParaRPr>
          </a:p>
        </p:txBody>
      </p:sp>
      <p:pic>
        <p:nvPicPr>
          <p:cNvPr id="5" name="Picture 4">
            <a:extLst>
              <a:ext uri="{FF2B5EF4-FFF2-40B4-BE49-F238E27FC236}">
                <a16:creationId xmlns:a16="http://schemas.microsoft.com/office/drawing/2014/main" id="{47A09EDF-C783-4D73-ADB4-160775C6671E}"/>
              </a:ext>
            </a:extLst>
          </p:cNvPr>
          <p:cNvPicPr>
            <a:picLocks noChangeAspect="1"/>
          </p:cNvPicPr>
          <p:nvPr/>
        </p:nvPicPr>
        <p:blipFill>
          <a:blip r:embed="rId2"/>
          <a:stretch>
            <a:fillRect/>
          </a:stretch>
        </p:blipFill>
        <p:spPr>
          <a:xfrm>
            <a:off x="651164" y="2589572"/>
            <a:ext cx="10635270" cy="3944400"/>
          </a:xfrm>
          <a:prstGeom prst="rect">
            <a:avLst/>
          </a:prstGeom>
        </p:spPr>
      </p:pic>
    </p:spTree>
    <p:extLst>
      <p:ext uri="{BB962C8B-B14F-4D97-AF65-F5344CB8AC3E}">
        <p14:creationId xmlns:p14="http://schemas.microsoft.com/office/powerpoint/2010/main" val="26810870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64476-3EA0-4A9C-B650-91995551085E}"/>
              </a:ext>
            </a:extLst>
          </p:cNvPr>
          <p:cNvSpPr>
            <a:spLocks noGrp="1"/>
          </p:cNvSpPr>
          <p:nvPr>
            <p:ph type="title"/>
          </p:nvPr>
        </p:nvSpPr>
        <p:spPr/>
        <p:txBody>
          <a:bodyPr/>
          <a:lstStyle/>
          <a:p>
            <a:r>
              <a:rPr lang="en-US"/>
              <a:t>Metrics</a:t>
            </a:r>
          </a:p>
        </p:txBody>
      </p:sp>
      <p:sp>
        <p:nvSpPr>
          <p:cNvPr id="3" name="Content Placeholder 2">
            <a:extLst>
              <a:ext uri="{FF2B5EF4-FFF2-40B4-BE49-F238E27FC236}">
                <a16:creationId xmlns:a16="http://schemas.microsoft.com/office/drawing/2014/main" id="{B7B78897-A54C-4BB2-B04F-FF347761BE27}"/>
              </a:ext>
            </a:extLst>
          </p:cNvPr>
          <p:cNvSpPr>
            <a:spLocks noGrp="1"/>
          </p:cNvSpPr>
          <p:nvPr>
            <p:ph idx="1"/>
          </p:nvPr>
        </p:nvSpPr>
        <p:spPr/>
        <p:txBody>
          <a:bodyPr vert="horz" lIns="91440" tIns="45720" rIns="91440" bIns="45720" rtlCol="0" anchor="t">
            <a:normAutofit/>
          </a:bodyPr>
          <a:lstStyle/>
          <a:p>
            <a:r>
              <a:rPr lang="en-US"/>
              <a:t>Improve freshness using similar COSMOS resources</a:t>
            </a:r>
          </a:p>
          <a:p>
            <a:pPr lvl="1"/>
            <a:r>
              <a:rPr lang="en-US"/>
              <a:t>Tier 0: 1 week -&gt; 1 day</a:t>
            </a:r>
          </a:p>
          <a:p>
            <a:pPr lvl="1"/>
            <a:r>
              <a:rPr lang="en-US"/>
              <a:t>Tier 1: 2 weeks -&gt; 1 day</a:t>
            </a:r>
          </a:p>
          <a:p>
            <a:pPr lvl="1"/>
            <a:r>
              <a:rPr lang="en-US"/>
              <a:t>Tier 2: 1 month -&gt; 1 day</a:t>
            </a:r>
          </a:p>
          <a:p>
            <a:r>
              <a:rPr lang="en-US"/>
              <a:t>A PN Hour is a Processing Node Hour, used to measure how well parallelized a job is</a:t>
            </a:r>
          </a:p>
          <a:p>
            <a:r>
              <a:rPr lang="en-US"/>
              <a:t>Token Allocation is the minimum number of processing units your job will need</a:t>
            </a:r>
          </a:p>
        </p:txBody>
      </p:sp>
    </p:spTree>
    <p:extLst>
      <p:ext uri="{BB962C8B-B14F-4D97-AF65-F5344CB8AC3E}">
        <p14:creationId xmlns:p14="http://schemas.microsoft.com/office/powerpoint/2010/main" val="21292152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DE9F-2041-419C-BA34-93937864CD8D}"/>
              </a:ext>
            </a:extLst>
          </p:cNvPr>
          <p:cNvSpPr>
            <a:spLocks noGrp="1"/>
          </p:cNvSpPr>
          <p:nvPr>
            <p:ph type="title"/>
          </p:nvPr>
        </p:nvSpPr>
        <p:spPr>
          <a:xfrm>
            <a:off x="651164" y="324028"/>
            <a:ext cx="10550236" cy="826678"/>
          </a:xfrm>
        </p:spPr>
        <p:txBody>
          <a:bodyPr/>
          <a:lstStyle/>
          <a:p>
            <a:r>
              <a:rPr lang="en-US"/>
              <a:t>User Scenarios</a:t>
            </a:r>
          </a:p>
        </p:txBody>
      </p:sp>
      <p:sp>
        <p:nvSpPr>
          <p:cNvPr id="3" name="Content Placeholder 2">
            <a:extLst>
              <a:ext uri="{FF2B5EF4-FFF2-40B4-BE49-F238E27FC236}">
                <a16:creationId xmlns:a16="http://schemas.microsoft.com/office/drawing/2014/main" id="{F8D3424C-5889-40B4-A591-F4AB2531FB65}"/>
              </a:ext>
            </a:extLst>
          </p:cNvPr>
          <p:cNvSpPr>
            <a:spLocks noGrp="1"/>
          </p:cNvSpPr>
          <p:nvPr>
            <p:ph idx="1"/>
          </p:nvPr>
        </p:nvSpPr>
        <p:spPr>
          <a:xfrm>
            <a:off x="651164" y="1150707"/>
            <a:ext cx="10550236" cy="5026256"/>
          </a:xfrm>
        </p:spPr>
        <p:txBody>
          <a:bodyPr/>
          <a:lstStyle/>
          <a:p>
            <a:pPr marL="0" indent="0">
              <a:buNone/>
            </a:pPr>
            <a:r>
              <a:rPr lang="en-US">
                <a:latin typeface="+mn-lt"/>
              </a:rPr>
              <a:t>2.   </a:t>
            </a:r>
            <a:r>
              <a:rPr lang="en-US">
                <a:effectLst/>
                <a:latin typeface="+mn-lt"/>
              </a:rPr>
              <a:t>As a user, I can choose the ingredient I want from a list of search suggestions (P1)</a:t>
            </a:r>
            <a:endParaRPr lang="en-US">
              <a:latin typeface="+mn-lt"/>
            </a:endParaRPr>
          </a:p>
        </p:txBody>
      </p:sp>
      <p:pic>
        <p:nvPicPr>
          <p:cNvPr id="5" name="Picture 4">
            <a:extLst>
              <a:ext uri="{FF2B5EF4-FFF2-40B4-BE49-F238E27FC236}">
                <a16:creationId xmlns:a16="http://schemas.microsoft.com/office/drawing/2014/main" id="{70F21D53-149E-4BFD-8B3C-F4372D8A993F}"/>
              </a:ext>
            </a:extLst>
          </p:cNvPr>
          <p:cNvPicPr>
            <a:picLocks noChangeAspect="1"/>
          </p:cNvPicPr>
          <p:nvPr/>
        </p:nvPicPr>
        <p:blipFill>
          <a:blip r:embed="rId2"/>
          <a:stretch>
            <a:fillRect/>
          </a:stretch>
        </p:blipFill>
        <p:spPr>
          <a:xfrm>
            <a:off x="651164" y="2149991"/>
            <a:ext cx="10301555" cy="4026972"/>
          </a:xfrm>
          <a:prstGeom prst="rect">
            <a:avLst/>
          </a:prstGeom>
        </p:spPr>
      </p:pic>
    </p:spTree>
    <p:extLst>
      <p:ext uri="{BB962C8B-B14F-4D97-AF65-F5344CB8AC3E}">
        <p14:creationId xmlns:p14="http://schemas.microsoft.com/office/powerpoint/2010/main" val="1806745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DE9F-2041-419C-BA34-93937864CD8D}"/>
              </a:ext>
            </a:extLst>
          </p:cNvPr>
          <p:cNvSpPr>
            <a:spLocks noGrp="1"/>
          </p:cNvSpPr>
          <p:nvPr>
            <p:ph type="title"/>
          </p:nvPr>
        </p:nvSpPr>
        <p:spPr>
          <a:xfrm>
            <a:off x="651164" y="324028"/>
            <a:ext cx="10550236" cy="826678"/>
          </a:xfrm>
        </p:spPr>
        <p:txBody>
          <a:bodyPr/>
          <a:lstStyle/>
          <a:p>
            <a:r>
              <a:rPr lang="en-US"/>
              <a:t>User Scenarios</a:t>
            </a:r>
          </a:p>
        </p:txBody>
      </p:sp>
      <p:sp>
        <p:nvSpPr>
          <p:cNvPr id="3" name="Content Placeholder 2">
            <a:extLst>
              <a:ext uri="{FF2B5EF4-FFF2-40B4-BE49-F238E27FC236}">
                <a16:creationId xmlns:a16="http://schemas.microsoft.com/office/drawing/2014/main" id="{F8D3424C-5889-40B4-A591-F4AB2531FB65}"/>
              </a:ext>
            </a:extLst>
          </p:cNvPr>
          <p:cNvSpPr>
            <a:spLocks noGrp="1"/>
          </p:cNvSpPr>
          <p:nvPr>
            <p:ph idx="1"/>
          </p:nvPr>
        </p:nvSpPr>
        <p:spPr>
          <a:xfrm>
            <a:off x="651164" y="1150707"/>
            <a:ext cx="10550236" cy="5026256"/>
          </a:xfrm>
        </p:spPr>
        <p:txBody>
          <a:bodyPr/>
          <a:lstStyle/>
          <a:p>
            <a:pPr marL="0" indent="0">
              <a:buNone/>
            </a:pPr>
            <a:r>
              <a:rPr lang="en-US">
                <a:latin typeface="+mn-lt"/>
              </a:rPr>
              <a:t>3.   As a user, I can choose to include or exclude multiple ingredients (P0)</a:t>
            </a:r>
          </a:p>
        </p:txBody>
      </p:sp>
      <p:pic>
        <p:nvPicPr>
          <p:cNvPr id="5" name="Picture 4">
            <a:extLst>
              <a:ext uri="{FF2B5EF4-FFF2-40B4-BE49-F238E27FC236}">
                <a16:creationId xmlns:a16="http://schemas.microsoft.com/office/drawing/2014/main" id="{EC8D59AC-0E80-4B81-8BC1-29CD9A36876B}"/>
              </a:ext>
            </a:extLst>
          </p:cNvPr>
          <p:cNvPicPr>
            <a:picLocks noChangeAspect="1"/>
          </p:cNvPicPr>
          <p:nvPr/>
        </p:nvPicPr>
        <p:blipFill>
          <a:blip r:embed="rId2"/>
          <a:stretch>
            <a:fillRect/>
          </a:stretch>
        </p:blipFill>
        <p:spPr>
          <a:xfrm>
            <a:off x="651164" y="1872915"/>
            <a:ext cx="10661150" cy="4221855"/>
          </a:xfrm>
          <a:prstGeom prst="rect">
            <a:avLst/>
          </a:prstGeom>
        </p:spPr>
      </p:pic>
    </p:spTree>
    <p:extLst>
      <p:ext uri="{BB962C8B-B14F-4D97-AF65-F5344CB8AC3E}">
        <p14:creationId xmlns:p14="http://schemas.microsoft.com/office/powerpoint/2010/main" val="3330706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6" name="Rectangle 8">
            <a:extLst>
              <a:ext uri="{FF2B5EF4-FFF2-40B4-BE49-F238E27FC236}">
                <a16:creationId xmlns:a16="http://schemas.microsoft.com/office/drawing/2014/main" id="{2829618A-B780-4421-AC86-35B451AF5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FFA506-3C2B-4C4F-BC9F-0A8250F32F49}"/>
              </a:ext>
            </a:extLst>
          </p:cNvPr>
          <p:cNvSpPr>
            <a:spLocks noGrp="1"/>
          </p:cNvSpPr>
          <p:nvPr>
            <p:ph type="title"/>
          </p:nvPr>
        </p:nvSpPr>
        <p:spPr>
          <a:xfrm>
            <a:off x="401918" y="349624"/>
            <a:ext cx="5575300" cy="1809376"/>
          </a:xfrm>
        </p:spPr>
        <p:txBody>
          <a:bodyPr>
            <a:normAutofit/>
          </a:bodyPr>
          <a:lstStyle/>
          <a:p>
            <a:r>
              <a:rPr lang="en-US"/>
              <a:t>Results</a:t>
            </a:r>
          </a:p>
        </p:txBody>
      </p:sp>
      <p:sp>
        <p:nvSpPr>
          <p:cNvPr id="3" name="Content Placeholder 2">
            <a:extLst>
              <a:ext uri="{FF2B5EF4-FFF2-40B4-BE49-F238E27FC236}">
                <a16:creationId xmlns:a16="http://schemas.microsoft.com/office/drawing/2014/main" id="{5C547AF6-E1CD-453C-81C2-3582CF9E2029}"/>
              </a:ext>
            </a:extLst>
          </p:cNvPr>
          <p:cNvSpPr>
            <a:spLocks noGrp="1"/>
          </p:cNvSpPr>
          <p:nvPr>
            <p:ph idx="1"/>
          </p:nvPr>
        </p:nvSpPr>
        <p:spPr>
          <a:xfrm>
            <a:off x="444500" y="2286000"/>
            <a:ext cx="5575300" cy="3890962"/>
          </a:xfrm>
        </p:spPr>
        <p:txBody>
          <a:bodyPr vert="horz" lIns="91440" tIns="45720" rIns="91440" bIns="45720" rtlCol="0" anchor="t">
            <a:normAutofit/>
          </a:bodyPr>
          <a:lstStyle/>
          <a:p>
            <a:r>
              <a:rPr lang="en-US"/>
              <a:t>Our two features are being incorporated into the Recipe Visual SERP</a:t>
            </a:r>
          </a:p>
          <a:p>
            <a:endParaRPr lang="en-US"/>
          </a:p>
          <a:p>
            <a:endParaRPr lang="en-US"/>
          </a:p>
        </p:txBody>
      </p:sp>
      <p:pic>
        <p:nvPicPr>
          <p:cNvPr id="4" name="Picture 4" descr="A bunch of different types of food&#10;&#10;Description automatically generated">
            <a:extLst>
              <a:ext uri="{FF2B5EF4-FFF2-40B4-BE49-F238E27FC236}">
                <a16:creationId xmlns:a16="http://schemas.microsoft.com/office/drawing/2014/main" id="{14881E9D-3C56-4A65-B309-41CD58237201}"/>
              </a:ext>
            </a:extLst>
          </p:cNvPr>
          <p:cNvPicPr>
            <a:picLocks noChangeAspect="1"/>
          </p:cNvPicPr>
          <p:nvPr/>
        </p:nvPicPr>
        <p:blipFill rotWithShape="1">
          <a:blip r:embed="rId2"/>
          <a:srcRect r="3737"/>
          <a:stretch/>
        </p:blipFill>
        <p:spPr>
          <a:xfrm>
            <a:off x="6095356" y="1254312"/>
            <a:ext cx="6096646" cy="4221928"/>
          </a:xfrm>
          <a:prstGeom prst="rect">
            <a:avLst/>
          </a:prstGeom>
        </p:spPr>
      </p:pic>
    </p:spTree>
    <p:extLst>
      <p:ext uri="{BB962C8B-B14F-4D97-AF65-F5344CB8AC3E}">
        <p14:creationId xmlns:p14="http://schemas.microsoft.com/office/powerpoint/2010/main" val="12790787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490788-4690-498C-A434-9C54A4908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05C480-D9A6-4C41-B663-0292654D6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D6CC55-38D5-43D3-B9B5-33F5BC0D838F}"/>
              </a:ext>
            </a:extLst>
          </p:cNvPr>
          <p:cNvSpPr>
            <a:spLocks noGrp="1"/>
          </p:cNvSpPr>
          <p:nvPr>
            <p:ph type="title"/>
          </p:nvPr>
        </p:nvSpPr>
        <p:spPr>
          <a:xfrm>
            <a:off x="524162" y="465512"/>
            <a:ext cx="3158836" cy="5478087"/>
          </a:xfrm>
        </p:spPr>
        <p:txBody>
          <a:bodyPr>
            <a:normAutofit/>
          </a:bodyPr>
          <a:lstStyle/>
          <a:p>
            <a:r>
              <a:rPr lang="en-US">
                <a:solidFill>
                  <a:schemeClr val="bg1"/>
                </a:solidFill>
              </a:rPr>
              <a:t>Overview FR/DE</a:t>
            </a:r>
          </a:p>
        </p:txBody>
      </p:sp>
      <p:graphicFrame>
        <p:nvGraphicFramePr>
          <p:cNvPr id="5" name="Content Placeholder 2">
            <a:extLst>
              <a:ext uri="{FF2B5EF4-FFF2-40B4-BE49-F238E27FC236}">
                <a16:creationId xmlns:a16="http://schemas.microsoft.com/office/drawing/2014/main" id="{702133A1-D4E8-4F33-B23D-59D193CAD0DA}"/>
              </a:ext>
            </a:extLst>
          </p:cNvPr>
          <p:cNvGraphicFramePr>
            <a:graphicFrameLocks noGrp="1"/>
          </p:cNvGraphicFramePr>
          <p:nvPr>
            <p:ph idx="1"/>
            <p:extLst>
              <p:ext uri="{D42A27DB-BD31-4B8C-83A1-F6EECF244321}">
                <p14:modId xmlns:p14="http://schemas.microsoft.com/office/powerpoint/2010/main" val="1842880305"/>
              </p:ext>
            </p:extLst>
          </p:nvPr>
        </p:nvGraphicFramePr>
        <p:xfrm>
          <a:off x="5020886" y="876300"/>
          <a:ext cx="6180513" cy="5067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92352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47700" y="365124"/>
            <a:ext cx="5677796" cy="1818678"/>
          </a:xfrm>
        </p:spPr>
        <p:txBody>
          <a:bodyPr>
            <a:normAutofit/>
          </a:bodyPr>
          <a:lstStyle/>
          <a:p>
            <a:r>
              <a:rPr lang="en-US"/>
              <a:t>MEPM Market Review</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a:xfrm>
            <a:off x="647701" y="2286000"/>
            <a:ext cx="5677796" cy="3890962"/>
          </a:xfrm>
        </p:spPr>
        <p:txBody>
          <a:bodyPr vert="horz" lIns="91440" tIns="45720" rIns="91440" bIns="45720" rtlCol="0">
            <a:normAutofit/>
          </a:bodyPr>
          <a:lstStyle/>
          <a:p>
            <a:pPr marL="342900" indent="-342900"/>
            <a:r>
              <a:rPr lang="en-US">
                <a:ea typeface="+mj-lt"/>
                <a:cs typeface="+mj-lt"/>
              </a:rPr>
              <a:t>Websites provided by MEPMs (</a:t>
            </a:r>
            <a:r>
              <a:rPr lang="en-US">
                <a:ea typeface="+mj-lt"/>
                <a:cs typeface="+mj-lt"/>
                <a:hlinkClick r:id="rId3"/>
              </a:rPr>
              <a:t>Universal Region Insights - Recipe.xlsx</a:t>
            </a:r>
            <a:r>
              <a:rPr lang="en-US">
                <a:ea typeface="+mj-lt"/>
                <a:cs typeface="+mj-lt"/>
              </a:rPr>
              <a:t>)</a:t>
            </a:r>
          </a:p>
          <a:p>
            <a:pPr marL="342900" indent="-342900"/>
            <a:r>
              <a:rPr lang="en-US">
                <a:ea typeface="+mj-lt"/>
                <a:cs typeface="+mj-lt"/>
              </a:rPr>
              <a:t>Data taken from Statista (</a:t>
            </a:r>
            <a:r>
              <a:rPr lang="en-US">
                <a:ea typeface="+mj-lt"/>
                <a:cs typeface="+mj-lt"/>
                <a:hlinkClick r:id="rId4"/>
              </a:rPr>
              <a:t>Food Consumption Trends</a:t>
            </a:r>
            <a:r>
              <a:rPr lang="en-US">
                <a:ea typeface="+mj-lt"/>
                <a:cs typeface="+mj-lt"/>
              </a:rPr>
              <a:t> and </a:t>
            </a:r>
            <a:r>
              <a:rPr lang="en-US">
                <a:ea typeface="+mj-lt"/>
                <a:cs typeface="+mj-lt"/>
                <a:hlinkClick r:id="rId5"/>
              </a:rPr>
              <a:t>Eating Habits</a:t>
            </a:r>
            <a:r>
              <a:rPr lang="en-US">
                <a:ea typeface="+mj-lt"/>
                <a:cs typeface="+mj-lt"/>
              </a:rPr>
              <a:t>)</a:t>
            </a:r>
          </a:p>
          <a:p>
            <a:pPr marL="0" indent="0">
              <a:buNone/>
            </a:pPr>
            <a:endParaRPr lang="en-US">
              <a:latin typeface="Avenir Next LT Pro"/>
              <a:cs typeface="Calibri Light"/>
            </a:endParaRPr>
          </a:p>
        </p:txBody>
      </p:sp>
      <p:pic>
        <p:nvPicPr>
          <p:cNvPr id="4" name="Picture 5" descr="An egg on a plate&#10;&#10;Description automatically generated">
            <a:extLst>
              <a:ext uri="{FF2B5EF4-FFF2-40B4-BE49-F238E27FC236}">
                <a16:creationId xmlns:a16="http://schemas.microsoft.com/office/drawing/2014/main" id="{823F352E-64A4-4050-A89C-9EC057283673}"/>
              </a:ext>
            </a:extLst>
          </p:cNvPr>
          <p:cNvPicPr>
            <a:picLocks noChangeAspect="1"/>
          </p:cNvPicPr>
          <p:nvPr/>
        </p:nvPicPr>
        <p:blipFill rotWithShape="1">
          <a:blip r:embed="rId6"/>
          <a:srcRect t="10336" r="-2" b="-2"/>
          <a:stretch/>
        </p:blipFill>
        <p:spPr>
          <a:xfrm>
            <a:off x="7086601" y="10"/>
            <a:ext cx="5105400" cy="6857990"/>
          </a:xfrm>
          <a:prstGeom prst="rect">
            <a:avLst/>
          </a:prstGeom>
        </p:spPr>
      </p:pic>
    </p:spTree>
    <p:extLst>
      <p:ext uri="{BB962C8B-B14F-4D97-AF65-F5344CB8AC3E}">
        <p14:creationId xmlns:p14="http://schemas.microsoft.com/office/powerpoint/2010/main" val="27913255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p:txBody>
          <a:bodyPr/>
          <a:lstStyle/>
          <a:p>
            <a:r>
              <a:rPr lang="en-US"/>
              <a:t>MEPM Market Review</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endParaRPr lang="en-US"/>
          </a:p>
          <a:p>
            <a:endParaRPr lang="en-US"/>
          </a:p>
          <a:p>
            <a:endParaRPr lang="en-US"/>
          </a:p>
        </p:txBody>
      </p:sp>
      <p:pic>
        <p:nvPicPr>
          <p:cNvPr id="4" name="Picture 4" descr="A screenshot of a cell phone&#10;&#10;Description automatically generated">
            <a:extLst>
              <a:ext uri="{FF2B5EF4-FFF2-40B4-BE49-F238E27FC236}">
                <a16:creationId xmlns:a16="http://schemas.microsoft.com/office/drawing/2014/main" id="{C03E63CC-CBE7-4937-8EB5-7D8A6818E9E4}"/>
              </a:ext>
            </a:extLst>
          </p:cNvPr>
          <p:cNvPicPr>
            <a:picLocks noChangeAspect="1"/>
          </p:cNvPicPr>
          <p:nvPr/>
        </p:nvPicPr>
        <p:blipFill>
          <a:blip r:embed="rId2"/>
          <a:stretch>
            <a:fillRect/>
          </a:stretch>
        </p:blipFill>
        <p:spPr>
          <a:xfrm>
            <a:off x="2506303" y="2143616"/>
            <a:ext cx="7171852" cy="3875977"/>
          </a:xfrm>
          <a:prstGeom prst="rect">
            <a:avLst/>
          </a:prstGeom>
        </p:spPr>
      </p:pic>
    </p:spTree>
    <p:extLst>
      <p:ext uri="{BB962C8B-B14F-4D97-AF65-F5344CB8AC3E}">
        <p14:creationId xmlns:p14="http://schemas.microsoft.com/office/powerpoint/2010/main" val="25081223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p:txBody>
          <a:bodyPr/>
          <a:lstStyle/>
          <a:p>
            <a:r>
              <a:rPr lang="en-US"/>
              <a:t>MEPM Market Review</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endParaRPr lang="en-US"/>
          </a:p>
          <a:p>
            <a:endParaRPr lang="en-US"/>
          </a:p>
          <a:p>
            <a:endParaRPr lang="en-US"/>
          </a:p>
        </p:txBody>
      </p:sp>
      <p:pic>
        <p:nvPicPr>
          <p:cNvPr id="5" name="Picture 5" descr="A screenshot of a cell phone&#10;&#10;Description automatically generated">
            <a:extLst>
              <a:ext uri="{FF2B5EF4-FFF2-40B4-BE49-F238E27FC236}">
                <a16:creationId xmlns:a16="http://schemas.microsoft.com/office/drawing/2014/main" id="{00CA401D-7307-4EAE-8FD7-E90BE9424BBD}"/>
              </a:ext>
            </a:extLst>
          </p:cNvPr>
          <p:cNvPicPr>
            <a:picLocks noChangeAspect="1"/>
          </p:cNvPicPr>
          <p:nvPr/>
        </p:nvPicPr>
        <p:blipFill>
          <a:blip r:embed="rId2"/>
          <a:stretch>
            <a:fillRect/>
          </a:stretch>
        </p:blipFill>
        <p:spPr>
          <a:xfrm>
            <a:off x="1509" y="2410560"/>
            <a:ext cx="6092982" cy="3349631"/>
          </a:xfrm>
          <a:prstGeom prst="rect">
            <a:avLst/>
          </a:prstGeom>
        </p:spPr>
      </p:pic>
      <p:pic>
        <p:nvPicPr>
          <p:cNvPr id="6" name="Picture 6" descr="A screenshot of a cell phone&#10;&#10;Description automatically generated">
            <a:extLst>
              <a:ext uri="{FF2B5EF4-FFF2-40B4-BE49-F238E27FC236}">
                <a16:creationId xmlns:a16="http://schemas.microsoft.com/office/drawing/2014/main" id="{BE78E934-7C46-47CF-B7C6-5717258CD498}"/>
              </a:ext>
            </a:extLst>
          </p:cNvPr>
          <p:cNvPicPr>
            <a:picLocks noChangeAspect="1"/>
          </p:cNvPicPr>
          <p:nvPr/>
        </p:nvPicPr>
        <p:blipFill>
          <a:blip r:embed="rId3"/>
          <a:stretch>
            <a:fillRect/>
          </a:stretch>
        </p:blipFill>
        <p:spPr>
          <a:xfrm>
            <a:off x="6097509" y="2408864"/>
            <a:ext cx="6092982" cy="3337935"/>
          </a:xfrm>
          <a:prstGeom prst="rect">
            <a:avLst/>
          </a:prstGeom>
        </p:spPr>
      </p:pic>
    </p:spTree>
    <p:extLst>
      <p:ext uri="{BB962C8B-B14F-4D97-AF65-F5344CB8AC3E}">
        <p14:creationId xmlns:p14="http://schemas.microsoft.com/office/powerpoint/2010/main" val="2560891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p:txBody>
          <a:bodyPr/>
          <a:lstStyle/>
          <a:p>
            <a:r>
              <a:rPr lang="en-US"/>
              <a:t>MEPM Market Review</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endParaRPr lang="en-US"/>
          </a:p>
          <a:p>
            <a:endParaRPr lang="en-US"/>
          </a:p>
          <a:p>
            <a:endParaRPr lang="en-US"/>
          </a:p>
        </p:txBody>
      </p:sp>
      <p:pic>
        <p:nvPicPr>
          <p:cNvPr id="4" name="Picture 5" descr="A screenshot of a cell phone&#10;&#10;Description automatically generated">
            <a:extLst>
              <a:ext uri="{FF2B5EF4-FFF2-40B4-BE49-F238E27FC236}">
                <a16:creationId xmlns:a16="http://schemas.microsoft.com/office/drawing/2014/main" id="{51757C31-8E97-4AC9-8027-0EDAD55FEC6B}"/>
              </a:ext>
            </a:extLst>
          </p:cNvPr>
          <p:cNvPicPr>
            <a:picLocks noChangeAspect="1"/>
          </p:cNvPicPr>
          <p:nvPr/>
        </p:nvPicPr>
        <p:blipFill>
          <a:blip r:embed="rId2"/>
          <a:stretch>
            <a:fillRect/>
          </a:stretch>
        </p:blipFill>
        <p:spPr>
          <a:xfrm>
            <a:off x="-10488" y="2408044"/>
            <a:ext cx="6105072" cy="3352132"/>
          </a:xfrm>
          <a:prstGeom prst="rect">
            <a:avLst/>
          </a:prstGeom>
        </p:spPr>
      </p:pic>
      <p:pic>
        <p:nvPicPr>
          <p:cNvPr id="9" name="Picture 10" descr="A screenshot of a cell phone&#10;&#10;Description automatically generated">
            <a:extLst>
              <a:ext uri="{FF2B5EF4-FFF2-40B4-BE49-F238E27FC236}">
                <a16:creationId xmlns:a16="http://schemas.microsoft.com/office/drawing/2014/main" id="{CE5AA0C6-ABA5-43FC-88EE-45C847DCB8A2}"/>
              </a:ext>
            </a:extLst>
          </p:cNvPr>
          <p:cNvPicPr>
            <a:picLocks noChangeAspect="1"/>
          </p:cNvPicPr>
          <p:nvPr/>
        </p:nvPicPr>
        <p:blipFill>
          <a:blip r:embed="rId3"/>
          <a:stretch>
            <a:fillRect/>
          </a:stretch>
        </p:blipFill>
        <p:spPr>
          <a:xfrm>
            <a:off x="6093233" y="2405533"/>
            <a:ext cx="6296399" cy="3350409"/>
          </a:xfrm>
          <a:prstGeom prst="rect">
            <a:avLst/>
          </a:prstGeom>
        </p:spPr>
      </p:pic>
    </p:spTree>
    <p:extLst>
      <p:ext uri="{BB962C8B-B14F-4D97-AF65-F5344CB8AC3E}">
        <p14:creationId xmlns:p14="http://schemas.microsoft.com/office/powerpoint/2010/main" val="2319886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490788-4690-498C-A434-9C54A4908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405C480-D9A6-4C41-B663-0292654D6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524162" y="465512"/>
            <a:ext cx="3234281" cy="5478087"/>
          </a:xfrm>
        </p:spPr>
        <p:txBody>
          <a:bodyPr>
            <a:normAutofit/>
          </a:bodyPr>
          <a:lstStyle/>
          <a:p>
            <a:r>
              <a:rPr lang="en-US" sz="4000">
                <a:solidFill>
                  <a:schemeClr val="bg1"/>
                </a:solidFill>
              </a:rPr>
              <a:t>FR/DE Competitive Analysis</a:t>
            </a:r>
          </a:p>
        </p:txBody>
      </p:sp>
      <p:graphicFrame>
        <p:nvGraphicFramePr>
          <p:cNvPr id="5" name="Content Placeholder 2">
            <a:extLst>
              <a:ext uri="{FF2B5EF4-FFF2-40B4-BE49-F238E27FC236}">
                <a16:creationId xmlns:a16="http://schemas.microsoft.com/office/drawing/2014/main" id="{CC065ABA-98AF-4A42-92A1-AA0615263678}"/>
              </a:ext>
            </a:extLst>
          </p:cNvPr>
          <p:cNvGraphicFramePr>
            <a:graphicFrameLocks noGrp="1"/>
          </p:cNvGraphicFramePr>
          <p:nvPr>
            <p:ph idx="1"/>
          </p:nvPr>
        </p:nvGraphicFramePr>
        <p:xfrm>
          <a:off x="5020886" y="876300"/>
          <a:ext cx="6180513" cy="50672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89139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9F691-A5C3-4F18-B5F5-A42C981F9B3F}"/>
              </a:ext>
            </a:extLst>
          </p:cNvPr>
          <p:cNvSpPr>
            <a:spLocks noGrp="1"/>
          </p:cNvSpPr>
          <p:nvPr>
            <p:ph type="title"/>
          </p:nvPr>
        </p:nvSpPr>
        <p:spPr/>
        <p:txBody>
          <a:bodyPr/>
          <a:lstStyle/>
          <a:p>
            <a:r>
              <a:rPr lang="en-US"/>
              <a:t>Comparison</a:t>
            </a:r>
          </a:p>
        </p:txBody>
      </p:sp>
      <p:graphicFrame>
        <p:nvGraphicFramePr>
          <p:cNvPr id="7" name="Table 6">
            <a:extLst>
              <a:ext uri="{FF2B5EF4-FFF2-40B4-BE49-F238E27FC236}">
                <a16:creationId xmlns:a16="http://schemas.microsoft.com/office/drawing/2014/main" id="{55395425-E11D-4B87-8919-44DF24D5F216}"/>
              </a:ext>
            </a:extLst>
          </p:cNvPr>
          <p:cNvGraphicFramePr>
            <a:graphicFrameLocks noGrp="1"/>
          </p:cNvGraphicFramePr>
          <p:nvPr>
            <p:extLst>
              <p:ext uri="{D42A27DB-BD31-4B8C-83A1-F6EECF244321}">
                <p14:modId xmlns:p14="http://schemas.microsoft.com/office/powerpoint/2010/main" val="3500975463"/>
              </p:ext>
            </p:extLst>
          </p:nvPr>
        </p:nvGraphicFramePr>
        <p:xfrm>
          <a:off x="646969" y="4156271"/>
          <a:ext cx="10566248" cy="2194560"/>
        </p:xfrm>
        <a:graphic>
          <a:graphicData uri="http://schemas.openxmlformats.org/drawingml/2006/table">
            <a:tbl>
              <a:tblPr firstRow="1" bandRow="1">
                <a:tableStyleId>{5C22544A-7EE6-4342-B048-85BDC9FD1C3A}</a:tableStyleId>
              </a:tblPr>
              <a:tblGrid>
                <a:gridCol w="2641562">
                  <a:extLst>
                    <a:ext uri="{9D8B030D-6E8A-4147-A177-3AD203B41FA5}">
                      <a16:colId xmlns:a16="http://schemas.microsoft.com/office/drawing/2014/main" val="1041752510"/>
                    </a:ext>
                  </a:extLst>
                </a:gridCol>
                <a:gridCol w="2641562">
                  <a:extLst>
                    <a:ext uri="{9D8B030D-6E8A-4147-A177-3AD203B41FA5}">
                      <a16:colId xmlns:a16="http://schemas.microsoft.com/office/drawing/2014/main" val="1520530254"/>
                    </a:ext>
                  </a:extLst>
                </a:gridCol>
                <a:gridCol w="2641562">
                  <a:extLst>
                    <a:ext uri="{9D8B030D-6E8A-4147-A177-3AD203B41FA5}">
                      <a16:colId xmlns:a16="http://schemas.microsoft.com/office/drawing/2014/main" val="1790652184"/>
                    </a:ext>
                  </a:extLst>
                </a:gridCol>
                <a:gridCol w="2641562">
                  <a:extLst>
                    <a:ext uri="{9D8B030D-6E8A-4147-A177-3AD203B41FA5}">
                      <a16:colId xmlns:a16="http://schemas.microsoft.com/office/drawing/2014/main" val="3795294692"/>
                    </a:ext>
                  </a:extLst>
                </a:gridCol>
              </a:tblGrid>
              <a:tr h="361950">
                <a:tc>
                  <a:txBody>
                    <a:bodyPr/>
                    <a:lstStyle/>
                    <a:p>
                      <a:pPr fontAlgn="auto"/>
                      <a:r>
                        <a:rPr lang="en-US" sz="1800">
                          <a:effectLst/>
                        </a:rPr>
                        <a:t>​</a:t>
                      </a:r>
                      <a:endParaRPr lang="en-US" sz="1800" b="1">
                        <a:solidFill>
                          <a:srgbClr val="FFFFFF"/>
                        </a:solidFill>
                        <a:effectLst/>
                        <a:latin typeface="Avenir Next LT Pro Light" panose="020B0304020202020204" pitchFamily="34" charset="0"/>
                      </a:endParaRPr>
                    </a:p>
                  </a:txBody>
                  <a:tcPr/>
                </a:tc>
                <a:tc>
                  <a:txBody>
                    <a:bodyPr/>
                    <a:lstStyle/>
                    <a:p>
                      <a:pPr fontAlgn="auto"/>
                      <a:r>
                        <a:rPr lang="en-US" sz="1800">
                          <a:effectLst/>
                        </a:rPr>
                        <a:t>​</a:t>
                      </a:r>
                      <a:endParaRPr lang="en-US" sz="1800" b="1">
                        <a:solidFill>
                          <a:srgbClr val="FFFFFF"/>
                        </a:solidFill>
                        <a:effectLst/>
                        <a:latin typeface="Avenir Next LT Pro Light" panose="020B0304020202020204" pitchFamily="34" charset="0"/>
                      </a:endParaRPr>
                    </a:p>
                  </a:txBody>
                  <a:tcPr/>
                </a:tc>
                <a:tc>
                  <a:txBody>
                    <a:bodyPr/>
                    <a:lstStyle/>
                    <a:p>
                      <a:pPr fontAlgn="auto"/>
                      <a:r>
                        <a:rPr lang="en-US" sz="1800">
                          <a:effectLst/>
                        </a:rPr>
                        <a:t>​</a:t>
                      </a:r>
                      <a:endParaRPr lang="en-US" sz="1800" b="1">
                        <a:solidFill>
                          <a:srgbClr val="FFFFFF"/>
                        </a:solidFill>
                        <a:effectLst/>
                        <a:latin typeface="Avenir Next LT Pro Light" panose="020B0304020202020204" pitchFamily="34" charset="0"/>
                      </a:endParaRPr>
                    </a:p>
                  </a:txBody>
                  <a:tcPr/>
                </a:tc>
                <a:tc>
                  <a:txBody>
                    <a:bodyPr/>
                    <a:lstStyle/>
                    <a:p>
                      <a:pPr fontAlgn="auto"/>
                      <a:r>
                        <a:rPr lang="en-US" sz="1800">
                          <a:effectLst/>
                        </a:rPr>
                        <a:t>​</a:t>
                      </a:r>
                      <a:endParaRPr lang="en-US" sz="1800" b="1">
                        <a:solidFill>
                          <a:srgbClr val="FFFFFF"/>
                        </a:solidFill>
                        <a:effectLst/>
                        <a:latin typeface="Avenir Next LT Pro Light" panose="020B0304020202020204" pitchFamily="34" charset="0"/>
                      </a:endParaRPr>
                    </a:p>
                  </a:txBody>
                  <a:tcPr/>
                </a:tc>
                <a:extLst>
                  <a:ext uri="{0D108BD9-81ED-4DB2-BD59-A6C34878D82A}">
                    <a16:rowId xmlns:a16="http://schemas.microsoft.com/office/drawing/2014/main" val="326228007"/>
                  </a:ext>
                </a:extLst>
              </a:tr>
              <a:tr h="361950">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extLst>
                  <a:ext uri="{0D108BD9-81ED-4DB2-BD59-A6C34878D82A}">
                    <a16:rowId xmlns:a16="http://schemas.microsoft.com/office/drawing/2014/main" val="3889136852"/>
                  </a:ext>
                </a:extLst>
              </a:tr>
              <a:tr h="361950">
                <a:tc>
                  <a:txBody>
                    <a:bodyPr/>
                    <a:lstStyle/>
                    <a:p>
                      <a:pPr fontAlgn="base"/>
                      <a:r>
                        <a:rPr lang="en-US" sz="1800">
                          <a:effectLst/>
                        </a:rPr>
                        <a:t>Ingredient Filter​</a:t>
                      </a:r>
                      <a:endParaRPr lang="en-US">
                        <a:effectLst/>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extLst>
                  <a:ext uri="{0D108BD9-81ED-4DB2-BD59-A6C34878D82A}">
                    <a16:rowId xmlns:a16="http://schemas.microsoft.com/office/drawing/2014/main" val="2018216386"/>
                  </a:ext>
                </a:extLst>
              </a:tr>
              <a:tr h="361950">
                <a:tc>
                  <a:txBody>
                    <a:bodyPr/>
                    <a:lstStyle/>
                    <a:p>
                      <a:pPr fontAlgn="base"/>
                      <a:r>
                        <a:rPr lang="en-US" sz="1800">
                          <a:effectLst/>
                        </a:rPr>
                        <a:t>Culture/Origin​</a:t>
                      </a:r>
                      <a:endParaRPr lang="en-US">
                        <a:effectLst/>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extLst>
                  <a:ext uri="{0D108BD9-81ED-4DB2-BD59-A6C34878D82A}">
                    <a16:rowId xmlns:a16="http://schemas.microsoft.com/office/drawing/2014/main" val="4082068638"/>
                  </a:ext>
                </a:extLst>
              </a:tr>
              <a:tr h="361950">
                <a:tc>
                  <a:txBody>
                    <a:bodyPr/>
                    <a:lstStyle/>
                    <a:p>
                      <a:pPr fontAlgn="base"/>
                      <a:r>
                        <a:rPr lang="en-US" sz="1800">
                          <a:effectLst/>
                        </a:rPr>
                        <a:t>Saving Recipes​</a:t>
                      </a:r>
                      <a:endParaRPr lang="en-US">
                        <a:effectLst/>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extLst>
                  <a:ext uri="{0D108BD9-81ED-4DB2-BD59-A6C34878D82A}">
                    <a16:rowId xmlns:a16="http://schemas.microsoft.com/office/drawing/2014/main" val="1022337964"/>
                  </a:ext>
                </a:extLst>
              </a:tr>
              <a:tr h="361950">
                <a:tc>
                  <a:txBody>
                    <a:bodyPr/>
                    <a:lstStyle/>
                    <a:p>
                      <a:pPr fontAlgn="base"/>
                      <a:r>
                        <a:rPr lang="en-US" sz="1800">
                          <a:effectLst/>
                        </a:rPr>
                        <a:t>Related Searches​</a:t>
                      </a:r>
                      <a:endParaRPr lang="en-US">
                        <a:effectLst/>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tc>
                  <a:txBody>
                    <a:bodyPr/>
                    <a:lstStyle/>
                    <a:p>
                      <a:pPr fontAlgn="auto"/>
                      <a:r>
                        <a:rPr lang="en-US" sz="1800">
                          <a:effectLst/>
                        </a:rPr>
                        <a:t>​</a:t>
                      </a:r>
                      <a:endParaRPr lang="en-US" sz="1800">
                        <a:effectLst/>
                        <a:latin typeface="Avenir Next LT Pro Light" panose="020B0304020202020204" pitchFamily="34" charset="0"/>
                      </a:endParaRPr>
                    </a:p>
                  </a:txBody>
                  <a:tcPr/>
                </a:tc>
                <a:extLst>
                  <a:ext uri="{0D108BD9-81ED-4DB2-BD59-A6C34878D82A}">
                    <a16:rowId xmlns:a16="http://schemas.microsoft.com/office/drawing/2014/main" val="1962579326"/>
                  </a:ext>
                </a:extLst>
              </a:tr>
            </a:tbl>
          </a:graphicData>
        </a:graphic>
      </p:graphicFrame>
      <p:graphicFrame>
        <p:nvGraphicFramePr>
          <p:cNvPr id="5" name="Content Placeholder 4">
            <a:extLst>
              <a:ext uri="{FF2B5EF4-FFF2-40B4-BE49-F238E27FC236}">
                <a16:creationId xmlns:a16="http://schemas.microsoft.com/office/drawing/2014/main" id="{86AC1C84-FF31-40F2-8BEE-53086FDE6306}"/>
              </a:ext>
            </a:extLst>
          </p:cNvPr>
          <p:cNvGraphicFramePr>
            <a:graphicFrameLocks noGrp="1"/>
          </p:cNvGraphicFramePr>
          <p:nvPr>
            <p:ph idx="1"/>
          </p:nvPr>
        </p:nvGraphicFramePr>
        <p:xfrm>
          <a:off x="650875" y="1984375"/>
          <a:ext cx="10550524" cy="2926080"/>
        </p:xfrm>
        <a:graphic>
          <a:graphicData uri="http://schemas.openxmlformats.org/drawingml/2006/table">
            <a:tbl>
              <a:tblPr firstRow="1" bandRow="1">
                <a:tableStyleId>{5C22544A-7EE6-4342-B048-85BDC9FD1C3A}</a:tableStyleId>
              </a:tblPr>
              <a:tblGrid>
                <a:gridCol w="2637631">
                  <a:extLst>
                    <a:ext uri="{9D8B030D-6E8A-4147-A177-3AD203B41FA5}">
                      <a16:colId xmlns:a16="http://schemas.microsoft.com/office/drawing/2014/main" val="639307213"/>
                    </a:ext>
                  </a:extLst>
                </a:gridCol>
                <a:gridCol w="2637631">
                  <a:extLst>
                    <a:ext uri="{9D8B030D-6E8A-4147-A177-3AD203B41FA5}">
                      <a16:colId xmlns:a16="http://schemas.microsoft.com/office/drawing/2014/main" val="2904194755"/>
                    </a:ext>
                  </a:extLst>
                </a:gridCol>
                <a:gridCol w="2637631">
                  <a:extLst>
                    <a:ext uri="{9D8B030D-6E8A-4147-A177-3AD203B41FA5}">
                      <a16:colId xmlns:a16="http://schemas.microsoft.com/office/drawing/2014/main" val="1907848248"/>
                    </a:ext>
                  </a:extLst>
                </a:gridCol>
                <a:gridCol w="2637631">
                  <a:extLst>
                    <a:ext uri="{9D8B030D-6E8A-4147-A177-3AD203B41FA5}">
                      <a16:colId xmlns:a16="http://schemas.microsoft.com/office/drawing/2014/main" val="2722471551"/>
                    </a:ext>
                  </a:extLst>
                </a:gridCol>
              </a:tblGrid>
              <a:tr h="361950">
                <a:tc>
                  <a:txBody>
                    <a:bodyPr/>
                    <a:lstStyle/>
                    <a:p>
                      <a:pPr algn="l" fontAlgn="auto"/>
                      <a:r>
                        <a:rPr lang="en-US" sz="1800">
                          <a:effectLst/>
                        </a:rPr>
                        <a:t>​</a:t>
                      </a:r>
                      <a:endParaRPr lang="en-US" sz="1800" b="1" i="0">
                        <a:solidFill>
                          <a:srgbClr val="FFFFFF"/>
                        </a:solidFill>
                        <a:effectLst/>
                        <a:latin typeface="Avenir Next LT Pro Light" panose="020B0304020202020204" pitchFamily="34" charset="0"/>
                      </a:endParaRPr>
                    </a:p>
                  </a:txBody>
                  <a:tcPr/>
                </a:tc>
                <a:tc>
                  <a:txBody>
                    <a:bodyPr/>
                    <a:lstStyle/>
                    <a:p>
                      <a:pPr algn="l" fontAlgn="base"/>
                      <a:r>
                        <a:rPr lang="en-US" sz="1800">
                          <a:effectLst/>
                        </a:rPr>
                        <a:t>EN-US​</a:t>
                      </a:r>
                      <a:endParaRPr lang="en-US" b="1" i="0">
                        <a:solidFill>
                          <a:srgbClr val="FFFFFF"/>
                        </a:solidFill>
                        <a:effectLst/>
                      </a:endParaRPr>
                    </a:p>
                  </a:txBody>
                  <a:tcPr/>
                </a:tc>
                <a:tc>
                  <a:txBody>
                    <a:bodyPr/>
                    <a:lstStyle/>
                    <a:p>
                      <a:pPr algn="l" fontAlgn="base"/>
                      <a:r>
                        <a:rPr lang="en-US" sz="1800">
                          <a:effectLst/>
                        </a:rPr>
                        <a:t>FR​</a:t>
                      </a:r>
                      <a:endParaRPr lang="en-US" b="1" i="0">
                        <a:solidFill>
                          <a:srgbClr val="FFFFFF"/>
                        </a:solidFill>
                        <a:effectLst/>
                      </a:endParaRPr>
                    </a:p>
                  </a:txBody>
                  <a:tcPr/>
                </a:tc>
                <a:tc>
                  <a:txBody>
                    <a:bodyPr/>
                    <a:lstStyle/>
                    <a:p>
                      <a:pPr algn="l" fontAlgn="base"/>
                      <a:r>
                        <a:rPr lang="en-US" sz="1800">
                          <a:effectLst/>
                        </a:rPr>
                        <a:t>DE​</a:t>
                      </a:r>
                      <a:endParaRPr lang="en-US" b="1" i="0">
                        <a:solidFill>
                          <a:srgbClr val="FFFFFF"/>
                        </a:solidFill>
                        <a:effectLst/>
                      </a:endParaRPr>
                    </a:p>
                  </a:txBody>
                  <a:tcPr/>
                </a:tc>
                <a:extLst>
                  <a:ext uri="{0D108BD9-81ED-4DB2-BD59-A6C34878D82A}">
                    <a16:rowId xmlns:a16="http://schemas.microsoft.com/office/drawing/2014/main" val="2946211764"/>
                  </a:ext>
                </a:extLst>
              </a:tr>
              <a:tr h="361950">
                <a:tc>
                  <a:txBody>
                    <a:bodyPr/>
                    <a:lstStyle/>
                    <a:p>
                      <a:pPr algn="l" fontAlgn="base"/>
                      <a:r>
                        <a:rPr lang="en-US" sz="1800">
                          <a:effectLst/>
                        </a:rPr>
                        <a:t>Ingredient Search​</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extLst>
                  <a:ext uri="{0D108BD9-81ED-4DB2-BD59-A6C34878D82A}">
                    <a16:rowId xmlns:a16="http://schemas.microsoft.com/office/drawing/2014/main" val="1005354469"/>
                  </a:ext>
                </a:extLst>
              </a:tr>
              <a:tr h="361950">
                <a:tc>
                  <a:txBody>
                    <a:bodyPr/>
                    <a:lstStyle/>
                    <a:p>
                      <a:pPr algn="l" fontAlgn="base"/>
                      <a:r>
                        <a:rPr lang="en-US" sz="1800">
                          <a:effectLst/>
                        </a:rPr>
                        <a:t>Seasonal Categories​</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extLst>
                  <a:ext uri="{0D108BD9-81ED-4DB2-BD59-A6C34878D82A}">
                    <a16:rowId xmlns:a16="http://schemas.microsoft.com/office/drawing/2014/main" val="588998102"/>
                  </a:ext>
                </a:extLst>
              </a:tr>
              <a:tr h="361950">
                <a:tc>
                  <a:txBody>
                    <a:bodyPr/>
                    <a:lstStyle/>
                    <a:p>
                      <a:pPr algn="l" fontAlgn="base"/>
                      <a:r>
                        <a:rPr lang="en-US" sz="1800">
                          <a:effectLst/>
                        </a:rPr>
                        <a:t>Dish Type Categories​</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extLst>
                  <a:ext uri="{0D108BD9-81ED-4DB2-BD59-A6C34878D82A}">
                    <a16:rowId xmlns:a16="http://schemas.microsoft.com/office/drawing/2014/main" val="2327340687"/>
                  </a:ext>
                </a:extLst>
              </a:tr>
              <a:tr h="361950">
                <a:tc>
                  <a:txBody>
                    <a:bodyPr/>
                    <a:lstStyle/>
                    <a:p>
                      <a:pPr algn="l" fontAlgn="base"/>
                      <a:r>
                        <a:rPr lang="en-US" sz="1800">
                          <a:effectLst/>
                        </a:rPr>
                        <a:t>Technique Categories​</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extLst>
                  <a:ext uri="{0D108BD9-81ED-4DB2-BD59-A6C34878D82A}">
                    <a16:rowId xmlns:a16="http://schemas.microsoft.com/office/drawing/2014/main" val="1452521381"/>
                  </a:ext>
                </a:extLst>
              </a:tr>
              <a:tr h="361950">
                <a:tc>
                  <a:txBody>
                    <a:bodyPr/>
                    <a:lstStyle/>
                    <a:p>
                      <a:pPr algn="l" fontAlgn="base"/>
                      <a:r>
                        <a:rPr lang="en-US" sz="1800">
                          <a:effectLst/>
                        </a:rPr>
                        <a:t>Diet Categories​</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extLst>
                  <a:ext uri="{0D108BD9-81ED-4DB2-BD59-A6C34878D82A}">
                    <a16:rowId xmlns:a16="http://schemas.microsoft.com/office/drawing/2014/main" val="2430542754"/>
                  </a:ext>
                </a:extLst>
              </a:tr>
              <a:tr h="361950">
                <a:tc>
                  <a:txBody>
                    <a:bodyPr/>
                    <a:lstStyle/>
                    <a:p>
                      <a:pPr algn="l" fontAlgn="base"/>
                      <a:r>
                        <a:rPr lang="en-US" sz="1800">
                          <a:effectLst/>
                        </a:rPr>
                        <a:t>Difficulty Filters​</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extLst>
                  <a:ext uri="{0D108BD9-81ED-4DB2-BD59-A6C34878D82A}">
                    <a16:rowId xmlns:a16="http://schemas.microsoft.com/office/drawing/2014/main" val="272205385"/>
                  </a:ext>
                </a:extLst>
              </a:tr>
              <a:tr h="361950">
                <a:tc>
                  <a:txBody>
                    <a:bodyPr/>
                    <a:lstStyle/>
                    <a:p>
                      <a:pPr algn="l" fontAlgn="base"/>
                      <a:r>
                        <a:rPr lang="en-US" sz="1800">
                          <a:effectLst/>
                        </a:rPr>
                        <a:t>Preparation Time Filter​</a:t>
                      </a:r>
                      <a:endParaRPr lang="en-US" b="0" i="0">
                        <a:solidFill>
                          <a:srgbClr val="000000"/>
                        </a:solidFill>
                        <a:effectLst/>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tc>
                  <a:txBody>
                    <a:bodyPr/>
                    <a:lstStyle/>
                    <a:p>
                      <a:pPr algn="l" fontAlgn="auto"/>
                      <a:r>
                        <a:rPr lang="en-US" sz="1800">
                          <a:effectLst/>
                        </a:rPr>
                        <a:t>​</a:t>
                      </a:r>
                      <a:endParaRPr lang="en-US" sz="1800" b="0" i="0">
                        <a:solidFill>
                          <a:srgbClr val="000000"/>
                        </a:solidFill>
                        <a:effectLst/>
                        <a:latin typeface="Avenir Next LT Pro Light" panose="020B0304020202020204" pitchFamily="34" charset="0"/>
                      </a:endParaRPr>
                    </a:p>
                  </a:txBody>
                  <a:tcPr/>
                </a:tc>
                <a:extLst>
                  <a:ext uri="{0D108BD9-81ED-4DB2-BD59-A6C34878D82A}">
                    <a16:rowId xmlns:a16="http://schemas.microsoft.com/office/drawing/2014/main" val="965900723"/>
                  </a:ext>
                </a:extLst>
              </a:tr>
            </a:tbl>
          </a:graphicData>
        </a:graphic>
      </p:graphicFrame>
      <p:pic>
        <p:nvPicPr>
          <p:cNvPr id="6" name="Graphic 12" descr="Checkmark">
            <a:extLst>
              <a:ext uri="{FF2B5EF4-FFF2-40B4-BE49-F238E27FC236}">
                <a16:creationId xmlns:a16="http://schemas.microsoft.com/office/drawing/2014/main" id="{5251956A-280F-4107-A42E-0B0E131099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8800" y="2305050"/>
            <a:ext cx="406400" cy="406400"/>
          </a:xfrm>
          <a:prstGeom prst="rect">
            <a:avLst/>
          </a:prstGeom>
        </p:spPr>
      </p:pic>
      <p:pic>
        <p:nvPicPr>
          <p:cNvPr id="8" name="Graphic 12" descr="Checkmark">
            <a:extLst>
              <a:ext uri="{FF2B5EF4-FFF2-40B4-BE49-F238E27FC236}">
                <a16:creationId xmlns:a16="http://schemas.microsoft.com/office/drawing/2014/main" id="{447E6B92-B341-47F6-86E8-2B36AB8440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8800" y="3759199"/>
            <a:ext cx="406400" cy="406400"/>
          </a:xfrm>
          <a:prstGeom prst="rect">
            <a:avLst/>
          </a:prstGeom>
        </p:spPr>
      </p:pic>
      <p:pic>
        <p:nvPicPr>
          <p:cNvPr id="9" name="Graphic 12" descr="Checkmark">
            <a:extLst>
              <a:ext uri="{FF2B5EF4-FFF2-40B4-BE49-F238E27FC236}">
                <a16:creationId xmlns:a16="http://schemas.microsoft.com/office/drawing/2014/main" id="{8D4A9F80-92EB-4C19-82A7-C85E4E61EE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2305049"/>
            <a:ext cx="406400" cy="406400"/>
          </a:xfrm>
          <a:prstGeom prst="rect">
            <a:avLst/>
          </a:prstGeom>
        </p:spPr>
      </p:pic>
      <p:pic>
        <p:nvPicPr>
          <p:cNvPr id="11" name="Graphic 12" descr="Checkmark">
            <a:extLst>
              <a:ext uri="{FF2B5EF4-FFF2-40B4-BE49-F238E27FC236}">
                <a16:creationId xmlns:a16="http://schemas.microsoft.com/office/drawing/2014/main" id="{11F75047-11CD-45B1-A86C-37112C10AB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2679699"/>
            <a:ext cx="406400" cy="406400"/>
          </a:xfrm>
          <a:prstGeom prst="rect">
            <a:avLst/>
          </a:prstGeom>
        </p:spPr>
      </p:pic>
      <p:pic>
        <p:nvPicPr>
          <p:cNvPr id="12" name="Graphic 12" descr="Checkmark">
            <a:extLst>
              <a:ext uri="{FF2B5EF4-FFF2-40B4-BE49-F238E27FC236}">
                <a16:creationId xmlns:a16="http://schemas.microsoft.com/office/drawing/2014/main" id="{F07522A5-5924-49E1-AE5A-E4D52FEF30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8800" y="4114799"/>
            <a:ext cx="406400" cy="406400"/>
          </a:xfrm>
          <a:prstGeom prst="rect">
            <a:avLst/>
          </a:prstGeom>
        </p:spPr>
      </p:pic>
      <p:pic>
        <p:nvPicPr>
          <p:cNvPr id="13" name="Graphic 12" descr="Checkmark">
            <a:extLst>
              <a:ext uri="{FF2B5EF4-FFF2-40B4-BE49-F238E27FC236}">
                <a16:creationId xmlns:a16="http://schemas.microsoft.com/office/drawing/2014/main" id="{3795F308-E025-43A6-8118-09620A1A48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8800" y="4489449"/>
            <a:ext cx="406400" cy="406400"/>
          </a:xfrm>
          <a:prstGeom prst="rect">
            <a:avLst/>
          </a:prstGeom>
        </p:spPr>
      </p:pic>
      <p:pic>
        <p:nvPicPr>
          <p:cNvPr id="14" name="Graphic 12" descr="Checkmark">
            <a:extLst>
              <a:ext uri="{FF2B5EF4-FFF2-40B4-BE49-F238E27FC236}">
                <a16:creationId xmlns:a16="http://schemas.microsoft.com/office/drawing/2014/main" id="{97E7E2B2-0BA0-4916-AF8D-E72FD5D5C8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3060699"/>
            <a:ext cx="406400" cy="406400"/>
          </a:xfrm>
          <a:prstGeom prst="rect">
            <a:avLst/>
          </a:prstGeom>
        </p:spPr>
      </p:pic>
      <p:pic>
        <p:nvPicPr>
          <p:cNvPr id="15" name="Graphic 12" descr="Checkmark">
            <a:extLst>
              <a:ext uri="{FF2B5EF4-FFF2-40B4-BE49-F238E27FC236}">
                <a16:creationId xmlns:a16="http://schemas.microsoft.com/office/drawing/2014/main" id="{BF695AFF-B0A1-4612-882E-0E10432937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8800" y="4845049"/>
            <a:ext cx="406400" cy="406400"/>
          </a:xfrm>
          <a:prstGeom prst="rect">
            <a:avLst/>
          </a:prstGeom>
        </p:spPr>
      </p:pic>
      <p:pic>
        <p:nvPicPr>
          <p:cNvPr id="16" name="Graphic 12" descr="Checkmark">
            <a:extLst>
              <a:ext uri="{FF2B5EF4-FFF2-40B4-BE49-F238E27FC236}">
                <a16:creationId xmlns:a16="http://schemas.microsoft.com/office/drawing/2014/main" id="{6D794E0D-A323-4AFF-8082-F2F20BABC1B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8800" y="5219700"/>
            <a:ext cx="406400" cy="406400"/>
          </a:xfrm>
          <a:prstGeom prst="rect">
            <a:avLst/>
          </a:prstGeom>
        </p:spPr>
      </p:pic>
      <p:pic>
        <p:nvPicPr>
          <p:cNvPr id="17" name="Graphic 12" descr="Checkmark">
            <a:extLst>
              <a:ext uri="{FF2B5EF4-FFF2-40B4-BE49-F238E27FC236}">
                <a16:creationId xmlns:a16="http://schemas.microsoft.com/office/drawing/2014/main" id="{75F13A8B-CF89-45C9-AE4E-2DB3723F93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3759200"/>
            <a:ext cx="406400" cy="406400"/>
          </a:xfrm>
          <a:prstGeom prst="rect">
            <a:avLst/>
          </a:prstGeom>
        </p:spPr>
      </p:pic>
      <p:pic>
        <p:nvPicPr>
          <p:cNvPr id="18" name="Graphic 12" descr="Checkmark">
            <a:extLst>
              <a:ext uri="{FF2B5EF4-FFF2-40B4-BE49-F238E27FC236}">
                <a16:creationId xmlns:a16="http://schemas.microsoft.com/office/drawing/2014/main" id="{DDBAAB8E-10D0-4060-A5A7-F302A6A5F2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8800" y="5600700"/>
            <a:ext cx="406400" cy="406400"/>
          </a:xfrm>
          <a:prstGeom prst="rect">
            <a:avLst/>
          </a:prstGeom>
        </p:spPr>
      </p:pic>
      <p:pic>
        <p:nvPicPr>
          <p:cNvPr id="19" name="Graphic 12" descr="Checkmark">
            <a:extLst>
              <a:ext uri="{FF2B5EF4-FFF2-40B4-BE49-F238E27FC236}">
                <a16:creationId xmlns:a16="http://schemas.microsoft.com/office/drawing/2014/main" id="{9C5B4A5D-43D2-4732-8B01-60469B3F66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4114800"/>
            <a:ext cx="406400" cy="406400"/>
          </a:xfrm>
          <a:prstGeom prst="rect">
            <a:avLst/>
          </a:prstGeom>
        </p:spPr>
      </p:pic>
      <p:pic>
        <p:nvPicPr>
          <p:cNvPr id="20" name="Graphic 12" descr="Checkmark">
            <a:extLst>
              <a:ext uri="{FF2B5EF4-FFF2-40B4-BE49-F238E27FC236}">
                <a16:creationId xmlns:a16="http://schemas.microsoft.com/office/drawing/2014/main" id="{0C9ACACE-A87F-4717-BF0D-CB9C8BBE0B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68800" y="5949950"/>
            <a:ext cx="406400" cy="406400"/>
          </a:xfrm>
          <a:prstGeom prst="rect">
            <a:avLst/>
          </a:prstGeom>
        </p:spPr>
      </p:pic>
      <p:pic>
        <p:nvPicPr>
          <p:cNvPr id="24" name="Graphic 12" descr="Checkmark">
            <a:extLst>
              <a:ext uri="{FF2B5EF4-FFF2-40B4-BE49-F238E27FC236}">
                <a16:creationId xmlns:a16="http://schemas.microsoft.com/office/drawing/2014/main" id="{19EE6C8E-87F9-4EA7-AE0C-AE6698A0C6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4489450"/>
            <a:ext cx="406400" cy="406400"/>
          </a:xfrm>
          <a:prstGeom prst="rect">
            <a:avLst/>
          </a:prstGeom>
        </p:spPr>
      </p:pic>
      <p:pic>
        <p:nvPicPr>
          <p:cNvPr id="25" name="Graphic 12" descr="Checkmark">
            <a:extLst>
              <a:ext uri="{FF2B5EF4-FFF2-40B4-BE49-F238E27FC236}">
                <a16:creationId xmlns:a16="http://schemas.microsoft.com/office/drawing/2014/main" id="{C2C5926D-4839-4BAF-9AA2-6AE25A0A46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4845050"/>
            <a:ext cx="406400" cy="406400"/>
          </a:xfrm>
          <a:prstGeom prst="rect">
            <a:avLst/>
          </a:prstGeom>
        </p:spPr>
      </p:pic>
      <p:pic>
        <p:nvPicPr>
          <p:cNvPr id="27" name="Graphic 12" descr="Checkmark">
            <a:extLst>
              <a:ext uri="{FF2B5EF4-FFF2-40B4-BE49-F238E27FC236}">
                <a16:creationId xmlns:a16="http://schemas.microsoft.com/office/drawing/2014/main" id="{634CA417-EE91-4B74-9650-5D7FE19BED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5194300"/>
            <a:ext cx="406400" cy="406400"/>
          </a:xfrm>
          <a:prstGeom prst="rect">
            <a:avLst/>
          </a:prstGeom>
        </p:spPr>
      </p:pic>
      <p:pic>
        <p:nvPicPr>
          <p:cNvPr id="28" name="Graphic 12" descr="Checkmark">
            <a:extLst>
              <a:ext uri="{FF2B5EF4-FFF2-40B4-BE49-F238E27FC236}">
                <a16:creationId xmlns:a16="http://schemas.microsoft.com/office/drawing/2014/main" id="{BFD40BA5-EE1E-4FDC-BC26-14389AD300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5949950"/>
            <a:ext cx="406400" cy="406400"/>
          </a:xfrm>
          <a:prstGeom prst="rect">
            <a:avLst/>
          </a:prstGeom>
        </p:spPr>
      </p:pic>
      <p:pic>
        <p:nvPicPr>
          <p:cNvPr id="29" name="Graphic 12" descr="Checkmark">
            <a:extLst>
              <a:ext uri="{FF2B5EF4-FFF2-40B4-BE49-F238E27FC236}">
                <a16:creationId xmlns:a16="http://schemas.microsoft.com/office/drawing/2014/main" id="{CCD71747-7963-4031-8EE3-8989BB6FBD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12000" y="5575300"/>
            <a:ext cx="406400" cy="406400"/>
          </a:xfrm>
          <a:prstGeom prst="rect">
            <a:avLst/>
          </a:prstGeom>
        </p:spPr>
      </p:pic>
      <p:pic>
        <p:nvPicPr>
          <p:cNvPr id="40" name="Graphic 12" descr="Checkmark">
            <a:extLst>
              <a:ext uri="{FF2B5EF4-FFF2-40B4-BE49-F238E27FC236}">
                <a16:creationId xmlns:a16="http://schemas.microsoft.com/office/drawing/2014/main" id="{D71499AC-441F-48AB-BFBE-EAD6BA0031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599" y="5949950"/>
            <a:ext cx="406400" cy="406400"/>
          </a:xfrm>
          <a:prstGeom prst="rect">
            <a:avLst/>
          </a:prstGeom>
        </p:spPr>
      </p:pic>
      <p:pic>
        <p:nvPicPr>
          <p:cNvPr id="41" name="Graphic 12" descr="Checkmark">
            <a:extLst>
              <a:ext uri="{FF2B5EF4-FFF2-40B4-BE49-F238E27FC236}">
                <a16:creationId xmlns:a16="http://schemas.microsoft.com/office/drawing/2014/main" id="{BADF99F7-266F-436C-9C33-44818D0B12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599" y="5575300"/>
            <a:ext cx="406400" cy="406400"/>
          </a:xfrm>
          <a:prstGeom prst="rect">
            <a:avLst/>
          </a:prstGeom>
        </p:spPr>
      </p:pic>
      <p:pic>
        <p:nvPicPr>
          <p:cNvPr id="42" name="Graphic 12" descr="Checkmark">
            <a:extLst>
              <a:ext uri="{FF2B5EF4-FFF2-40B4-BE49-F238E27FC236}">
                <a16:creationId xmlns:a16="http://schemas.microsoft.com/office/drawing/2014/main" id="{DBB7A2F1-20DA-4612-BC96-045B362938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599" y="5219700"/>
            <a:ext cx="406400" cy="406400"/>
          </a:xfrm>
          <a:prstGeom prst="rect">
            <a:avLst/>
          </a:prstGeom>
        </p:spPr>
      </p:pic>
      <p:pic>
        <p:nvPicPr>
          <p:cNvPr id="43" name="Graphic 12" descr="Checkmark">
            <a:extLst>
              <a:ext uri="{FF2B5EF4-FFF2-40B4-BE49-F238E27FC236}">
                <a16:creationId xmlns:a16="http://schemas.microsoft.com/office/drawing/2014/main" id="{6650D66F-E982-46F8-B4FF-56FEB6A69F2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599" y="4870450"/>
            <a:ext cx="406400" cy="406400"/>
          </a:xfrm>
          <a:prstGeom prst="rect">
            <a:avLst/>
          </a:prstGeom>
        </p:spPr>
      </p:pic>
      <p:pic>
        <p:nvPicPr>
          <p:cNvPr id="44" name="Graphic 12" descr="Checkmark">
            <a:extLst>
              <a:ext uri="{FF2B5EF4-FFF2-40B4-BE49-F238E27FC236}">
                <a16:creationId xmlns:a16="http://schemas.microsoft.com/office/drawing/2014/main" id="{BAE57923-36A0-4A5D-9613-78F0398F6E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599" y="4521200"/>
            <a:ext cx="406400" cy="406400"/>
          </a:xfrm>
          <a:prstGeom prst="rect">
            <a:avLst/>
          </a:prstGeom>
        </p:spPr>
      </p:pic>
      <p:pic>
        <p:nvPicPr>
          <p:cNvPr id="45" name="Graphic 12" descr="Checkmark">
            <a:extLst>
              <a:ext uri="{FF2B5EF4-FFF2-40B4-BE49-F238E27FC236}">
                <a16:creationId xmlns:a16="http://schemas.microsoft.com/office/drawing/2014/main" id="{7D87FD0B-5A18-4932-AADC-17457DD699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599" y="4114800"/>
            <a:ext cx="406400" cy="406400"/>
          </a:xfrm>
          <a:prstGeom prst="rect">
            <a:avLst/>
          </a:prstGeom>
        </p:spPr>
      </p:pic>
      <p:pic>
        <p:nvPicPr>
          <p:cNvPr id="46" name="Graphic 12" descr="Checkmark">
            <a:extLst>
              <a:ext uri="{FF2B5EF4-FFF2-40B4-BE49-F238E27FC236}">
                <a16:creationId xmlns:a16="http://schemas.microsoft.com/office/drawing/2014/main" id="{22058E8B-8A21-4C14-BD4F-043614F6E5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599" y="3384550"/>
            <a:ext cx="406400" cy="406400"/>
          </a:xfrm>
          <a:prstGeom prst="rect">
            <a:avLst/>
          </a:prstGeom>
        </p:spPr>
      </p:pic>
      <p:pic>
        <p:nvPicPr>
          <p:cNvPr id="47" name="Graphic 12" descr="Checkmark">
            <a:extLst>
              <a:ext uri="{FF2B5EF4-FFF2-40B4-BE49-F238E27FC236}">
                <a16:creationId xmlns:a16="http://schemas.microsoft.com/office/drawing/2014/main" id="{B4484E83-F6FB-4E84-8C45-141F352777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599" y="3759200"/>
            <a:ext cx="406400" cy="406400"/>
          </a:xfrm>
          <a:prstGeom prst="rect">
            <a:avLst/>
          </a:prstGeom>
        </p:spPr>
      </p:pic>
      <p:pic>
        <p:nvPicPr>
          <p:cNvPr id="48" name="Graphic 12" descr="Checkmark">
            <a:extLst>
              <a:ext uri="{FF2B5EF4-FFF2-40B4-BE49-F238E27FC236}">
                <a16:creationId xmlns:a16="http://schemas.microsoft.com/office/drawing/2014/main" id="{9785EB15-E6B2-4857-B599-78DB5FBC32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599" y="2679699"/>
            <a:ext cx="406400" cy="406400"/>
          </a:xfrm>
          <a:prstGeom prst="rect">
            <a:avLst/>
          </a:prstGeom>
        </p:spPr>
      </p:pic>
      <p:pic>
        <p:nvPicPr>
          <p:cNvPr id="49" name="Graphic 12" descr="Checkmark">
            <a:extLst>
              <a:ext uri="{FF2B5EF4-FFF2-40B4-BE49-F238E27FC236}">
                <a16:creationId xmlns:a16="http://schemas.microsoft.com/office/drawing/2014/main" id="{A5ABBD92-2A24-48C7-B8B0-0148F32510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26600" y="2305050"/>
            <a:ext cx="406400" cy="406400"/>
          </a:xfrm>
          <a:prstGeom prst="rect">
            <a:avLst/>
          </a:prstGeom>
        </p:spPr>
      </p:pic>
    </p:spTree>
    <p:extLst>
      <p:ext uri="{BB962C8B-B14F-4D97-AF65-F5344CB8AC3E}">
        <p14:creationId xmlns:p14="http://schemas.microsoft.com/office/powerpoint/2010/main" val="1805340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ADD1D-6C35-4949-950F-137A82BE9F2D}"/>
              </a:ext>
            </a:extLst>
          </p:cNvPr>
          <p:cNvSpPr>
            <a:spLocks noGrp="1"/>
          </p:cNvSpPr>
          <p:nvPr>
            <p:ph type="title"/>
          </p:nvPr>
        </p:nvSpPr>
        <p:spPr/>
        <p:txBody>
          <a:bodyPr/>
          <a:lstStyle/>
          <a:p>
            <a:r>
              <a:rPr lang="en-US" err="1"/>
              <a:t>RetroIndex</a:t>
            </a:r>
            <a:r>
              <a:rPr lang="en-US"/>
              <a:t> Snapshot</a:t>
            </a:r>
          </a:p>
        </p:txBody>
      </p:sp>
      <p:sp>
        <p:nvSpPr>
          <p:cNvPr id="3" name="Content Placeholder 2">
            <a:extLst>
              <a:ext uri="{FF2B5EF4-FFF2-40B4-BE49-F238E27FC236}">
                <a16:creationId xmlns:a16="http://schemas.microsoft.com/office/drawing/2014/main" id="{B441E05D-C2B4-4DE8-876B-703698D2FC8F}"/>
              </a:ext>
            </a:extLst>
          </p:cNvPr>
          <p:cNvSpPr>
            <a:spLocks noGrp="1"/>
          </p:cNvSpPr>
          <p:nvPr>
            <p:ph idx="1"/>
          </p:nvPr>
        </p:nvSpPr>
        <p:spPr/>
        <p:txBody>
          <a:bodyPr/>
          <a:lstStyle/>
          <a:p>
            <a:r>
              <a:rPr lang="en-US"/>
              <a:t>​The </a:t>
            </a:r>
            <a:r>
              <a:rPr lang="en-US" err="1"/>
              <a:t>RetroIndex</a:t>
            </a:r>
            <a:r>
              <a:rPr lang="en-US"/>
              <a:t> Snapshot is a look into the Servable Index on a particular day</a:t>
            </a:r>
          </a:p>
          <a:p>
            <a:r>
              <a:rPr lang="en-US" b="0" i="0">
                <a:effectLst/>
              </a:rPr>
              <a:t>A new "latest snapshot" will be produced once a week. Once a new snapshot is produced, the old one will be deleted</a:t>
            </a:r>
          </a:p>
          <a:p>
            <a:r>
              <a:rPr lang="en-US"/>
              <a:t>Current freshness is at minimum 1 week</a:t>
            </a:r>
          </a:p>
        </p:txBody>
      </p:sp>
    </p:spTree>
    <p:extLst>
      <p:ext uri="{BB962C8B-B14F-4D97-AF65-F5344CB8AC3E}">
        <p14:creationId xmlns:p14="http://schemas.microsoft.com/office/powerpoint/2010/main" val="616104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4D451-E46D-466C-AE1B-A5C5898DB0BE}"/>
              </a:ext>
            </a:extLst>
          </p:cNvPr>
          <p:cNvSpPr>
            <a:spLocks noGrp="1"/>
          </p:cNvSpPr>
          <p:nvPr>
            <p:ph type="title"/>
          </p:nvPr>
        </p:nvSpPr>
        <p:spPr/>
        <p:txBody>
          <a:bodyPr/>
          <a:lstStyle/>
          <a:p>
            <a:r>
              <a:rPr lang="en-US"/>
              <a:t>Ingredient Search</a:t>
            </a:r>
          </a:p>
        </p:txBody>
      </p:sp>
      <p:pic>
        <p:nvPicPr>
          <p:cNvPr id="4" name="Picture 4" descr="A screenshot of a cell phone&#10;&#10;Description automatically generated">
            <a:extLst>
              <a:ext uri="{FF2B5EF4-FFF2-40B4-BE49-F238E27FC236}">
                <a16:creationId xmlns:a16="http://schemas.microsoft.com/office/drawing/2014/main" id="{29D1C86D-D1C4-4F88-93C0-4B9A96C35E0A}"/>
              </a:ext>
            </a:extLst>
          </p:cNvPr>
          <p:cNvPicPr>
            <a:picLocks noGrp="1" noChangeAspect="1"/>
          </p:cNvPicPr>
          <p:nvPr>
            <p:ph idx="1"/>
          </p:nvPr>
        </p:nvPicPr>
        <p:blipFill>
          <a:blip r:embed="rId2"/>
          <a:stretch>
            <a:fillRect/>
          </a:stretch>
        </p:blipFill>
        <p:spPr>
          <a:xfrm>
            <a:off x="1919699" y="2581204"/>
            <a:ext cx="2943225" cy="3467100"/>
          </a:xfrm>
        </p:spPr>
      </p:pic>
      <p:pic>
        <p:nvPicPr>
          <p:cNvPr id="5" name="Picture 5" descr="A screenshot of a cell phone&#10;&#10;Description automatically generated">
            <a:extLst>
              <a:ext uri="{FF2B5EF4-FFF2-40B4-BE49-F238E27FC236}">
                <a16:creationId xmlns:a16="http://schemas.microsoft.com/office/drawing/2014/main" id="{F6D19613-3044-4442-A3D2-020F9AC93435}"/>
              </a:ext>
            </a:extLst>
          </p:cNvPr>
          <p:cNvPicPr>
            <a:picLocks noChangeAspect="1"/>
          </p:cNvPicPr>
          <p:nvPr/>
        </p:nvPicPr>
        <p:blipFill>
          <a:blip r:embed="rId3"/>
          <a:stretch>
            <a:fillRect/>
          </a:stretch>
        </p:blipFill>
        <p:spPr>
          <a:xfrm>
            <a:off x="6934955" y="3127299"/>
            <a:ext cx="3309041" cy="2391461"/>
          </a:xfrm>
          <a:prstGeom prst="rect">
            <a:avLst/>
          </a:prstGeom>
        </p:spPr>
      </p:pic>
      <p:sp>
        <p:nvSpPr>
          <p:cNvPr id="6" name="Text Placeholder 2">
            <a:extLst>
              <a:ext uri="{FF2B5EF4-FFF2-40B4-BE49-F238E27FC236}">
                <a16:creationId xmlns:a16="http://schemas.microsoft.com/office/drawing/2014/main" id="{6CE1CCCD-3A17-46B9-8FFB-D6771138AD4B}"/>
              </a:ext>
            </a:extLst>
          </p:cNvPr>
          <p:cNvSpPr>
            <a:spLocks noGrp="1"/>
          </p:cNvSpPr>
          <p:nvPr/>
        </p:nvSpPr>
        <p:spPr>
          <a:xfrm>
            <a:off x="1851850" y="1748597"/>
            <a:ext cx="5083175" cy="82391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tx1"/>
                </a:solidFill>
                <a:latin typeface="+mj-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spc="-20" baseline="0">
                <a:solidFill>
                  <a:schemeClr val="tx1"/>
                </a:solidFill>
                <a:latin typeface="+mj-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spc="-20" baseline="0">
                <a:solidFill>
                  <a:schemeClr val="tx1"/>
                </a:solidFill>
                <a:latin typeface="+mj-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spc="-20" baseline="0">
                <a:solidFill>
                  <a:schemeClr val="tx1"/>
                </a:solidFill>
                <a:latin typeface="+mj-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spc="-20" baseline="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Kochbar (DE)</a:t>
            </a:r>
          </a:p>
        </p:txBody>
      </p:sp>
      <p:sp>
        <p:nvSpPr>
          <p:cNvPr id="7" name="Text Placeholder 4">
            <a:extLst>
              <a:ext uri="{FF2B5EF4-FFF2-40B4-BE49-F238E27FC236}">
                <a16:creationId xmlns:a16="http://schemas.microsoft.com/office/drawing/2014/main" id="{E5DECDFE-096E-4342-89CB-00CCFCC5D263}"/>
              </a:ext>
            </a:extLst>
          </p:cNvPr>
          <p:cNvSpPr>
            <a:spLocks noGrp="1"/>
          </p:cNvSpPr>
          <p:nvPr/>
        </p:nvSpPr>
        <p:spPr>
          <a:xfrm>
            <a:off x="6931996" y="1756142"/>
            <a:ext cx="5029200" cy="823912"/>
          </a:xfrm>
          <a:prstGeom prst="rect">
            <a:avLst/>
          </a:prstGeom>
        </p:spPr>
        <p:txBody>
          <a:bodyPr vert="horz" lIns="91440" tIns="45720" rIns="91440" bIns="45720" rtlCol="0" anchor="b">
            <a:normAutofit/>
          </a:bodyPr>
          <a:lstStyle>
            <a:lvl1pPr marL="0" indent="0" algn="l" defTabSz="914400" rtl="0" eaLnBrk="1" latinLnBrk="0" hangingPunct="1">
              <a:lnSpc>
                <a:spcPct val="110000"/>
              </a:lnSpc>
              <a:spcBef>
                <a:spcPts val="1000"/>
              </a:spcBef>
              <a:buFont typeface="Arial" panose="020B0604020202020204" pitchFamily="34" charset="0"/>
              <a:buNone/>
              <a:defRPr sz="2400" b="1" kern="1200" spc="-20" baseline="0">
                <a:solidFill>
                  <a:schemeClr val="tx1"/>
                </a:solidFill>
                <a:latin typeface="+mj-lt"/>
                <a:ea typeface="+mn-ea"/>
                <a:cs typeface="+mn-cs"/>
              </a:defRPr>
            </a:lvl1pPr>
            <a:lvl2pPr marL="457200" indent="0" algn="l" defTabSz="914400" rtl="0" eaLnBrk="1" latinLnBrk="0" hangingPunct="1">
              <a:lnSpc>
                <a:spcPct val="110000"/>
              </a:lnSpc>
              <a:spcBef>
                <a:spcPts val="500"/>
              </a:spcBef>
              <a:buFont typeface="Arial" panose="020B0604020202020204" pitchFamily="34" charset="0"/>
              <a:buNone/>
              <a:defRPr sz="2000" b="1" kern="1200" spc="-20" baseline="0">
                <a:solidFill>
                  <a:schemeClr val="tx1"/>
                </a:solidFill>
                <a:latin typeface="+mj-lt"/>
                <a:ea typeface="+mn-ea"/>
                <a:cs typeface="+mn-cs"/>
              </a:defRPr>
            </a:lvl2pPr>
            <a:lvl3pPr marL="914400" indent="0" algn="l" defTabSz="914400" rtl="0" eaLnBrk="1" latinLnBrk="0" hangingPunct="1">
              <a:lnSpc>
                <a:spcPct val="110000"/>
              </a:lnSpc>
              <a:spcBef>
                <a:spcPts val="500"/>
              </a:spcBef>
              <a:buFont typeface="Arial" panose="020B0604020202020204" pitchFamily="34" charset="0"/>
              <a:buNone/>
              <a:defRPr sz="1800" b="1" kern="1200" spc="-20" baseline="0">
                <a:solidFill>
                  <a:schemeClr val="tx1"/>
                </a:solidFill>
                <a:latin typeface="+mj-lt"/>
                <a:ea typeface="+mn-ea"/>
                <a:cs typeface="+mn-cs"/>
              </a:defRPr>
            </a:lvl3pPr>
            <a:lvl4pPr marL="1371600" indent="0" algn="l" defTabSz="914400" rtl="0" eaLnBrk="1" latinLnBrk="0" hangingPunct="1">
              <a:lnSpc>
                <a:spcPct val="110000"/>
              </a:lnSpc>
              <a:spcBef>
                <a:spcPts val="500"/>
              </a:spcBef>
              <a:buFont typeface="Arial" panose="020B0604020202020204" pitchFamily="34" charset="0"/>
              <a:buNone/>
              <a:defRPr sz="1600" b="1" kern="1200" spc="-20" baseline="0">
                <a:solidFill>
                  <a:schemeClr val="tx1"/>
                </a:solidFill>
                <a:latin typeface="+mj-lt"/>
                <a:ea typeface="+mn-ea"/>
                <a:cs typeface="+mn-cs"/>
              </a:defRPr>
            </a:lvl4pPr>
            <a:lvl5pPr marL="1828800" indent="0" algn="l" defTabSz="914400" rtl="0" eaLnBrk="1" latinLnBrk="0" hangingPunct="1">
              <a:lnSpc>
                <a:spcPct val="110000"/>
              </a:lnSpc>
              <a:spcBef>
                <a:spcPts val="500"/>
              </a:spcBef>
              <a:buFont typeface="Arial" panose="020B0604020202020204" pitchFamily="34" charset="0"/>
              <a:buNone/>
              <a:defRPr sz="1600" b="1" kern="1200" spc="-20" baseline="0">
                <a:solidFill>
                  <a:schemeClr val="tx1"/>
                </a:solidFill>
                <a:latin typeface="+mj-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t>Rezeptwelt (DE)</a:t>
            </a:r>
          </a:p>
        </p:txBody>
      </p:sp>
    </p:spTree>
    <p:extLst>
      <p:ext uri="{BB962C8B-B14F-4D97-AF65-F5344CB8AC3E}">
        <p14:creationId xmlns:p14="http://schemas.microsoft.com/office/powerpoint/2010/main" val="4126574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900A0-7499-4C51-B6F3-1B25036CE182}"/>
              </a:ext>
            </a:extLst>
          </p:cNvPr>
          <p:cNvSpPr>
            <a:spLocks noGrp="1"/>
          </p:cNvSpPr>
          <p:nvPr>
            <p:ph type="title"/>
          </p:nvPr>
        </p:nvSpPr>
        <p:spPr/>
        <p:txBody>
          <a:bodyPr/>
          <a:lstStyle/>
          <a:p>
            <a:r>
              <a:rPr lang="en-US"/>
              <a:t>Ingredient Search</a:t>
            </a:r>
          </a:p>
        </p:txBody>
      </p:sp>
      <p:pic>
        <p:nvPicPr>
          <p:cNvPr id="6" name="Picture 6" descr="A screenshot of a cell phone&#10;&#10;Description automatically generated">
            <a:extLst>
              <a:ext uri="{FF2B5EF4-FFF2-40B4-BE49-F238E27FC236}">
                <a16:creationId xmlns:a16="http://schemas.microsoft.com/office/drawing/2014/main" id="{04AEE432-7FC5-425A-8364-3B24DEB19191}"/>
              </a:ext>
            </a:extLst>
          </p:cNvPr>
          <p:cNvPicPr>
            <a:picLocks noGrp="1" noChangeAspect="1"/>
          </p:cNvPicPr>
          <p:nvPr>
            <p:ph idx="1"/>
          </p:nvPr>
        </p:nvPicPr>
        <p:blipFill>
          <a:blip r:embed="rId2"/>
          <a:stretch>
            <a:fillRect/>
          </a:stretch>
        </p:blipFill>
        <p:spPr>
          <a:xfrm>
            <a:off x="3151819" y="1791148"/>
            <a:ext cx="5895975" cy="2466975"/>
          </a:xfrm>
        </p:spPr>
      </p:pic>
      <p:pic>
        <p:nvPicPr>
          <p:cNvPr id="8" name="Picture 14" descr="A screenshot of a cell phone&#10;&#10;Description automatically generated">
            <a:extLst>
              <a:ext uri="{FF2B5EF4-FFF2-40B4-BE49-F238E27FC236}">
                <a16:creationId xmlns:a16="http://schemas.microsoft.com/office/drawing/2014/main" id="{110AA865-D995-4E9D-AB51-A3CEFB682353}"/>
              </a:ext>
            </a:extLst>
          </p:cNvPr>
          <p:cNvPicPr>
            <a:picLocks noChangeAspect="1"/>
          </p:cNvPicPr>
          <p:nvPr/>
        </p:nvPicPr>
        <p:blipFill>
          <a:blip r:embed="rId3"/>
          <a:stretch>
            <a:fillRect/>
          </a:stretch>
        </p:blipFill>
        <p:spPr>
          <a:xfrm>
            <a:off x="3155380" y="4255578"/>
            <a:ext cx="8668621" cy="2413633"/>
          </a:xfrm>
          <a:prstGeom prst="rect">
            <a:avLst/>
          </a:prstGeom>
        </p:spPr>
      </p:pic>
      <p:sp>
        <p:nvSpPr>
          <p:cNvPr id="10" name="Text Placeholder 2">
            <a:extLst>
              <a:ext uri="{FF2B5EF4-FFF2-40B4-BE49-F238E27FC236}">
                <a16:creationId xmlns:a16="http://schemas.microsoft.com/office/drawing/2014/main" id="{E6A86756-C2FE-4B5B-BC96-0BDAEAE6B07A}"/>
              </a:ext>
            </a:extLst>
          </p:cNvPr>
          <p:cNvSpPr txBox="1">
            <a:spLocks/>
          </p:cNvSpPr>
          <p:nvPr/>
        </p:nvSpPr>
        <p:spPr>
          <a:xfrm>
            <a:off x="649929" y="1907499"/>
            <a:ext cx="5083175" cy="823912"/>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Marmiton (FR)</a:t>
            </a:r>
          </a:p>
        </p:txBody>
      </p:sp>
      <p:sp>
        <p:nvSpPr>
          <p:cNvPr id="12" name="Text Placeholder 4">
            <a:extLst>
              <a:ext uri="{FF2B5EF4-FFF2-40B4-BE49-F238E27FC236}">
                <a16:creationId xmlns:a16="http://schemas.microsoft.com/office/drawing/2014/main" id="{2BB9598B-6E22-40F8-8CDE-B53B46B5CBE5}"/>
              </a:ext>
            </a:extLst>
          </p:cNvPr>
          <p:cNvSpPr txBox="1">
            <a:spLocks/>
          </p:cNvSpPr>
          <p:nvPr/>
        </p:nvSpPr>
        <p:spPr>
          <a:xfrm>
            <a:off x="110986" y="4625809"/>
            <a:ext cx="3203417" cy="967258"/>
          </a:xfrm>
          <a:prstGeom prst="rect">
            <a:avLst/>
          </a:prstGeom>
        </p:spPr>
        <p:txBody>
          <a:bodyPr anchor="t"/>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b="1"/>
              <a:t>Cuisine Actuelle (FR)</a:t>
            </a:r>
            <a:endParaRPr lang="en-US"/>
          </a:p>
        </p:txBody>
      </p:sp>
    </p:spTree>
    <p:extLst>
      <p:ext uri="{BB962C8B-B14F-4D97-AF65-F5344CB8AC3E}">
        <p14:creationId xmlns:p14="http://schemas.microsoft.com/office/powerpoint/2010/main" val="30151282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69F2-0EE9-4CE9-9DE1-23A4E50CE27E}"/>
              </a:ext>
            </a:extLst>
          </p:cNvPr>
          <p:cNvSpPr>
            <a:spLocks noGrp="1"/>
          </p:cNvSpPr>
          <p:nvPr>
            <p:ph type="title"/>
          </p:nvPr>
        </p:nvSpPr>
        <p:spPr>
          <a:xfrm>
            <a:off x="651164" y="229321"/>
            <a:ext cx="10550236" cy="1003387"/>
          </a:xfrm>
        </p:spPr>
        <p:txBody>
          <a:bodyPr/>
          <a:lstStyle/>
          <a:p>
            <a:r>
              <a:rPr lang="en-US"/>
              <a:t>Diet Categories</a:t>
            </a:r>
          </a:p>
        </p:txBody>
      </p:sp>
      <p:sp>
        <p:nvSpPr>
          <p:cNvPr id="9" name="Text Placeholder 2">
            <a:extLst>
              <a:ext uri="{FF2B5EF4-FFF2-40B4-BE49-F238E27FC236}">
                <a16:creationId xmlns:a16="http://schemas.microsoft.com/office/drawing/2014/main" id="{03E7EC6C-716E-4892-9988-358A22ACA470}"/>
              </a:ext>
            </a:extLst>
          </p:cNvPr>
          <p:cNvSpPr txBox="1">
            <a:spLocks/>
          </p:cNvSpPr>
          <p:nvPr/>
        </p:nvSpPr>
        <p:spPr>
          <a:xfrm>
            <a:off x="708817" y="3466017"/>
            <a:ext cx="4314432" cy="513719"/>
          </a:xfrm>
          <a:prstGeom prst="rect">
            <a:avLst/>
          </a:prstGeom>
          <a:solidFill>
            <a:schemeClr val="accent1">
              <a:lumMod val="20000"/>
              <a:lumOff val="80000"/>
            </a:schemeClr>
          </a:solidFill>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800" b="1"/>
              <a:t>750g (FR)</a:t>
            </a:r>
          </a:p>
        </p:txBody>
      </p:sp>
      <p:sp>
        <p:nvSpPr>
          <p:cNvPr id="10" name="Text Placeholder 2">
            <a:extLst>
              <a:ext uri="{FF2B5EF4-FFF2-40B4-BE49-F238E27FC236}">
                <a16:creationId xmlns:a16="http://schemas.microsoft.com/office/drawing/2014/main" id="{3F2F4B02-14C8-441E-84CA-C6508F63CBB8}"/>
              </a:ext>
            </a:extLst>
          </p:cNvPr>
          <p:cNvSpPr txBox="1">
            <a:spLocks/>
          </p:cNvSpPr>
          <p:nvPr/>
        </p:nvSpPr>
        <p:spPr>
          <a:xfrm>
            <a:off x="708817" y="1232829"/>
            <a:ext cx="4314432" cy="513719"/>
          </a:xfrm>
          <a:prstGeom prst="rect">
            <a:avLst/>
          </a:prstGeom>
          <a:solidFill>
            <a:schemeClr val="accent1">
              <a:lumMod val="20000"/>
              <a:lumOff val="80000"/>
            </a:schemeClr>
          </a:solidFill>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800" b="1"/>
              <a:t>Brigitte (DE)</a:t>
            </a:r>
          </a:p>
        </p:txBody>
      </p:sp>
      <p:pic>
        <p:nvPicPr>
          <p:cNvPr id="4" name="Picture 4" descr="A close up of food&#10;&#10;Description automatically generated">
            <a:extLst>
              <a:ext uri="{FF2B5EF4-FFF2-40B4-BE49-F238E27FC236}">
                <a16:creationId xmlns:a16="http://schemas.microsoft.com/office/drawing/2014/main" id="{38EC2AE4-B453-4F86-9527-E0C8AD474C31}"/>
              </a:ext>
            </a:extLst>
          </p:cNvPr>
          <p:cNvPicPr>
            <a:picLocks noChangeAspect="1"/>
          </p:cNvPicPr>
          <p:nvPr/>
        </p:nvPicPr>
        <p:blipFill>
          <a:blip r:embed="rId2"/>
          <a:stretch>
            <a:fillRect/>
          </a:stretch>
        </p:blipFill>
        <p:spPr>
          <a:xfrm>
            <a:off x="710697" y="4112324"/>
            <a:ext cx="6892705" cy="2714956"/>
          </a:xfrm>
          <a:prstGeom prst="rect">
            <a:avLst/>
          </a:prstGeom>
        </p:spPr>
      </p:pic>
      <p:pic>
        <p:nvPicPr>
          <p:cNvPr id="7" name="Picture 7" descr="A screenshot of a cell phone&#10;&#10;Description automatically generated">
            <a:extLst>
              <a:ext uri="{FF2B5EF4-FFF2-40B4-BE49-F238E27FC236}">
                <a16:creationId xmlns:a16="http://schemas.microsoft.com/office/drawing/2014/main" id="{87C95294-5829-4053-BFB0-852CCBEE3D35}"/>
              </a:ext>
            </a:extLst>
          </p:cNvPr>
          <p:cNvPicPr>
            <a:picLocks noGrp="1" noChangeAspect="1"/>
          </p:cNvPicPr>
          <p:nvPr>
            <p:ph idx="1"/>
          </p:nvPr>
        </p:nvPicPr>
        <p:blipFill>
          <a:blip r:embed="rId3"/>
          <a:stretch>
            <a:fillRect/>
          </a:stretch>
        </p:blipFill>
        <p:spPr>
          <a:xfrm>
            <a:off x="711520" y="1917537"/>
            <a:ext cx="8437761" cy="1505007"/>
          </a:xfrm>
        </p:spPr>
      </p:pic>
    </p:spTree>
    <p:extLst>
      <p:ext uri="{BB962C8B-B14F-4D97-AF65-F5344CB8AC3E}">
        <p14:creationId xmlns:p14="http://schemas.microsoft.com/office/powerpoint/2010/main" val="9579295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47700" y="365124"/>
            <a:ext cx="5677796" cy="1818678"/>
          </a:xfrm>
        </p:spPr>
        <p:txBody>
          <a:bodyPr>
            <a:normAutofit/>
          </a:bodyPr>
          <a:lstStyle/>
          <a:p>
            <a:r>
              <a:rPr lang="en-US"/>
              <a:t>Diet Categories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a:xfrm>
            <a:off x="647701" y="2286000"/>
            <a:ext cx="5677796" cy="3890962"/>
          </a:xfrm>
        </p:spPr>
        <p:txBody>
          <a:bodyPr vert="horz" lIns="91440" tIns="45720" rIns="91440" bIns="45720" rtlCol="0">
            <a:normAutofit/>
          </a:bodyPr>
          <a:lstStyle/>
          <a:p>
            <a:pPr marL="0" indent="0">
              <a:buNone/>
            </a:pPr>
            <a:r>
              <a:rPr lang="en-US">
                <a:ea typeface="+mj-lt"/>
                <a:cs typeface="+mj-lt"/>
              </a:rPr>
              <a:t>Other Websites that Feature Diet Categories:</a:t>
            </a:r>
          </a:p>
          <a:p>
            <a:pPr marL="342900" indent="-342900"/>
            <a:r>
              <a:rPr lang="en-US">
                <a:latin typeface="Avenir Next LT Pro"/>
                <a:cs typeface="Calibri Light"/>
              </a:rPr>
              <a:t>Chef Simon (FR)</a:t>
            </a:r>
          </a:p>
          <a:p>
            <a:pPr marL="342900" indent="-342900"/>
            <a:r>
              <a:rPr lang="en-US">
                <a:latin typeface="Avenir Next LT Pro"/>
                <a:cs typeface="Calibri Light"/>
              </a:rPr>
              <a:t>essen &amp; trinken (DE)</a:t>
            </a:r>
          </a:p>
          <a:p>
            <a:pPr marL="342900" indent="-342900"/>
            <a:r>
              <a:rPr lang="en-US">
                <a:ea typeface="+mj-lt"/>
                <a:cs typeface="+mj-lt"/>
              </a:rPr>
              <a:t>Küchen Götter (DE)</a:t>
            </a:r>
            <a:endParaRPr lang="en-US">
              <a:latin typeface="Avenir Next LT Pro"/>
              <a:cs typeface="Calibri Light"/>
            </a:endParaRPr>
          </a:p>
          <a:p>
            <a:pPr marL="342900" indent="-342900"/>
            <a:r>
              <a:rPr lang="en-US">
                <a:ea typeface="+mj-lt"/>
                <a:cs typeface="+mj-lt"/>
              </a:rPr>
              <a:t>Chef Koch (DE)</a:t>
            </a:r>
            <a:endParaRPr lang="en-US">
              <a:latin typeface="Avenir Next LT Pro"/>
              <a:cs typeface="Calibri Light"/>
            </a:endParaRPr>
          </a:p>
          <a:p>
            <a:pPr marL="0" indent="0">
              <a:buNone/>
            </a:pPr>
            <a:endParaRPr lang="en-US">
              <a:latin typeface="Avenir Next LT Pro"/>
              <a:cs typeface="Calibri Light"/>
            </a:endParaRPr>
          </a:p>
        </p:txBody>
      </p:sp>
      <p:pic>
        <p:nvPicPr>
          <p:cNvPr id="5" name="Picture 5" descr="A bunch of green bananas&#10;&#10;Description automatically generated">
            <a:extLst>
              <a:ext uri="{FF2B5EF4-FFF2-40B4-BE49-F238E27FC236}">
                <a16:creationId xmlns:a16="http://schemas.microsoft.com/office/drawing/2014/main" id="{15038BF0-9366-47D5-A177-A8552E775BD5}"/>
              </a:ext>
            </a:extLst>
          </p:cNvPr>
          <p:cNvPicPr>
            <a:picLocks noChangeAspect="1"/>
          </p:cNvPicPr>
          <p:nvPr/>
        </p:nvPicPr>
        <p:blipFill rotWithShape="1">
          <a:blip r:embed="rId3"/>
          <a:srcRect r="75"/>
          <a:stretch/>
        </p:blipFill>
        <p:spPr>
          <a:xfrm>
            <a:off x="7086601" y="10"/>
            <a:ext cx="5105400" cy="6857990"/>
          </a:xfrm>
          <a:prstGeom prst="rect">
            <a:avLst/>
          </a:prstGeom>
        </p:spPr>
      </p:pic>
    </p:spTree>
    <p:extLst>
      <p:ext uri="{BB962C8B-B14F-4D97-AF65-F5344CB8AC3E}">
        <p14:creationId xmlns:p14="http://schemas.microsoft.com/office/powerpoint/2010/main" val="3553408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69F2-0EE9-4CE9-9DE1-23A4E50CE27E}"/>
              </a:ext>
            </a:extLst>
          </p:cNvPr>
          <p:cNvSpPr>
            <a:spLocks noGrp="1"/>
          </p:cNvSpPr>
          <p:nvPr>
            <p:ph type="title"/>
          </p:nvPr>
        </p:nvSpPr>
        <p:spPr>
          <a:xfrm>
            <a:off x="651164" y="229321"/>
            <a:ext cx="10550236" cy="1003387"/>
          </a:xfrm>
        </p:spPr>
        <p:txBody>
          <a:bodyPr/>
          <a:lstStyle/>
          <a:p>
            <a:r>
              <a:rPr lang="en-US"/>
              <a:t>Seasonal Categories</a:t>
            </a:r>
          </a:p>
        </p:txBody>
      </p:sp>
      <p:pic>
        <p:nvPicPr>
          <p:cNvPr id="6" name="Picture 6" descr="A close up of food&#10;&#10;Description automatically generated">
            <a:extLst>
              <a:ext uri="{FF2B5EF4-FFF2-40B4-BE49-F238E27FC236}">
                <a16:creationId xmlns:a16="http://schemas.microsoft.com/office/drawing/2014/main" id="{EFD0938E-2360-41F8-8542-F121715B0DEA}"/>
              </a:ext>
            </a:extLst>
          </p:cNvPr>
          <p:cNvPicPr>
            <a:picLocks noChangeAspect="1"/>
          </p:cNvPicPr>
          <p:nvPr/>
        </p:nvPicPr>
        <p:blipFill>
          <a:blip r:embed="rId2"/>
          <a:stretch>
            <a:fillRect/>
          </a:stretch>
        </p:blipFill>
        <p:spPr>
          <a:xfrm>
            <a:off x="6093912" y="2075319"/>
            <a:ext cx="6183233" cy="4192177"/>
          </a:xfrm>
          <a:prstGeom prst="rect">
            <a:avLst/>
          </a:prstGeom>
        </p:spPr>
      </p:pic>
      <p:pic>
        <p:nvPicPr>
          <p:cNvPr id="4" name="Picture 4" descr="A plate of food&#10;&#10;Description automatically generated">
            <a:extLst>
              <a:ext uri="{FF2B5EF4-FFF2-40B4-BE49-F238E27FC236}">
                <a16:creationId xmlns:a16="http://schemas.microsoft.com/office/drawing/2014/main" id="{9865A4A8-EEA6-4F3F-A876-0DD443B5B672}"/>
              </a:ext>
            </a:extLst>
          </p:cNvPr>
          <p:cNvPicPr>
            <a:picLocks noGrp="1" noChangeAspect="1"/>
          </p:cNvPicPr>
          <p:nvPr>
            <p:ph idx="1"/>
          </p:nvPr>
        </p:nvPicPr>
        <p:blipFill>
          <a:blip r:embed="rId3"/>
          <a:stretch>
            <a:fillRect/>
          </a:stretch>
        </p:blipFill>
        <p:spPr>
          <a:xfrm>
            <a:off x="747" y="2075320"/>
            <a:ext cx="6094574" cy="4192177"/>
          </a:xfrm>
        </p:spPr>
      </p:pic>
      <p:sp>
        <p:nvSpPr>
          <p:cNvPr id="9" name="Text Placeholder 2">
            <a:extLst>
              <a:ext uri="{FF2B5EF4-FFF2-40B4-BE49-F238E27FC236}">
                <a16:creationId xmlns:a16="http://schemas.microsoft.com/office/drawing/2014/main" id="{03E7EC6C-716E-4892-9988-358A22ACA470}"/>
              </a:ext>
            </a:extLst>
          </p:cNvPr>
          <p:cNvSpPr txBox="1">
            <a:spLocks/>
          </p:cNvSpPr>
          <p:nvPr/>
        </p:nvSpPr>
        <p:spPr>
          <a:xfrm>
            <a:off x="7023609" y="1232829"/>
            <a:ext cx="4314432" cy="513719"/>
          </a:xfrm>
          <a:prstGeom prst="rect">
            <a:avLst/>
          </a:prstGeom>
          <a:solidFill>
            <a:schemeClr val="accent1">
              <a:lumMod val="20000"/>
              <a:lumOff val="80000"/>
            </a:schemeClr>
          </a:solidFill>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800" b="1"/>
              <a:t>750g (FR)</a:t>
            </a:r>
          </a:p>
        </p:txBody>
      </p:sp>
      <p:sp>
        <p:nvSpPr>
          <p:cNvPr id="10" name="Text Placeholder 2">
            <a:extLst>
              <a:ext uri="{FF2B5EF4-FFF2-40B4-BE49-F238E27FC236}">
                <a16:creationId xmlns:a16="http://schemas.microsoft.com/office/drawing/2014/main" id="{3F2F4B02-14C8-441E-84CA-C6508F63CBB8}"/>
              </a:ext>
            </a:extLst>
          </p:cNvPr>
          <p:cNvSpPr txBox="1">
            <a:spLocks/>
          </p:cNvSpPr>
          <p:nvPr/>
        </p:nvSpPr>
        <p:spPr>
          <a:xfrm>
            <a:off x="889886" y="1232829"/>
            <a:ext cx="4314432" cy="513719"/>
          </a:xfrm>
          <a:prstGeom prst="rect">
            <a:avLst/>
          </a:prstGeom>
          <a:solidFill>
            <a:schemeClr val="accent1">
              <a:lumMod val="20000"/>
              <a:lumOff val="80000"/>
            </a:schemeClr>
          </a:solidFill>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800" b="1"/>
              <a:t>Brigitte (DE)</a:t>
            </a:r>
          </a:p>
        </p:txBody>
      </p:sp>
    </p:spTree>
    <p:extLst>
      <p:ext uri="{BB962C8B-B14F-4D97-AF65-F5344CB8AC3E}">
        <p14:creationId xmlns:p14="http://schemas.microsoft.com/office/powerpoint/2010/main" val="22510694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CDDFFB0-721F-4A15-8F27-1B8597D52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B25F8-073C-417A-BD50-433BBA468238}"/>
              </a:ext>
            </a:extLst>
          </p:cNvPr>
          <p:cNvSpPr>
            <a:spLocks noGrp="1"/>
          </p:cNvSpPr>
          <p:nvPr>
            <p:ph type="title"/>
          </p:nvPr>
        </p:nvSpPr>
        <p:spPr>
          <a:xfrm>
            <a:off x="647700" y="365124"/>
            <a:ext cx="5677796" cy="1818678"/>
          </a:xfrm>
        </p:spPr>
        <p:txBody>
          <a:bodyPr>
            <a:normAutofit/>
          </a:bodyPr>
          <a:lstStyle/>
          <a:p>
            <a:r>
              <a:rPr lang="en-US"/>
              <a:t>Seasonal Categories</a:t>
            </a:r>
          </a:p>
        </p:txBody>
      </p:sp>
      <p:sp>
        <p:nvSpPr>
          <p:cNvPr id="3" name="Content Placeholder 2">
            <a:extLst>
              <a:ext uri="{FF2B5EF4-FFF2-40B4-BE49-F238E27FC236}">
                <a16:creationId xmlns:a16="http://schemas.microsoft.com/office/drawing/2014/main" id="{0A51C46F-7E5C-45E4-ABCC-7FEF21A787BF}"/>
              </a:ext>
            </a:extLst>
          </p:cNvPr>
          <p:cNvSpPr>
            <a:spLocks noGrp="1"/>
          </p:cNvSpPr>
          <p:nvPr>
            <p:ph idx="1"/>
          </p:nvPr>
        </p:nvSpPr>
        <p:spPr>
          <a:xfrm>
            <a:off x="647701" y="2286000"/>
            <a:ext cx="5677796" cy="3890962"/>
          </a:xfrm>
        </p:spPr>
        <p:txBody>
          <a:bodyPr vert="horz" lIns="91440" tIns="45720" rIns="91440" bIns="45720" rtlCol="0">
            <a:normAutofit/>
          </a:bodyPr>
          <a:lstStyle/>
          <a:p>
            <a:pPr marL="0" indent="0">
              <a:lnSpc>
                <a:spcPct val="100000"/>
              </a:lnSpc>
              <a:spcBef>
                <a:spcPts val="0"/>
              </a:spcBef>
              <a:spcAft>
                <a:spcPts val="600"/>
              </a:spcAft>
              <a:buNone/>
            </a:pPr>
            <a:r>
              <a:rPr lang="en-US" sz="2000">
                <a:ea typeface="+mj-lt"/>
                <a:cs typeface="+mj-lt"/>
              </a:rPr>
              <a:t>Other Websites that Feature Seasonal Content</a:t>
            </a:r>
            <a:endParaRPr lang="en-US" sz="2000"/>
          </a:p>
          <a:p>
            <a:pPr marL="285750">
              <a:lnSpc>
                <a:spcPct val="100000"/>
              </a:lnSpc>
              <a:spcBef>
                <a:spcPts val="0"/>
              </a:spcBef>
              <a:spcAft>
                <a:spcPts val="600"/>
              </a:spcAft>
              <a:buFont typeface="Arial,Sans-Serif" panose="020B0604020202020204" pitchFamily="34" charset="0"/>
            </a:pPr>
            <a:r>
              <a:rPr lang="en-US" sz="2000">
                <a:ea typeface="+mj-lt"/>
                <a:cs typeface="+mj-lt"/>
              </a:rPr>
              <a:t>Marmiton (FR)</a:t>
            </a:r>
          </a:p>
          <a:p>
            <a:pPr marL="285750">
              <a:lnSpc>
                <a:spcPct val="100000"/>
              </a:lnSpc>
              <a:spcBef>
                <a:spcPts val="0"/>
              </a:spcBef>
              <a:spcAft>
                <a:spcPts val="600"/>
              </a:spcAft>
              <a:buFont typeface="Arial,Sans-Serif" panose="020B0604020202020204" pitchFamily="34" charset="0"/>
            </a:pPr>
            <a:r>
              <a:rPr lang="en-US" sz="2000">
                <a:ea typeface="+mj-lt"/>
                <a:cs typeface="+mj-lt"/>
              </a:rPr>
              <a:t>Chef Simon (FR)</a:t>
            </a:r>
            <a:endParaRPr lang="en-US" sz="2000"/>
          </a:p>
          <a:p>
            <a:pPr marL="285750">
              <a:lnSpc>
                <a:spcPct val="100000"/>
              </a:lnSpc>
              <a:spcBef>
                <a:spcPts val="0"/>
              </a:spcBef>
              <a:spcAft>
                <a:spcPts val="600"/>
              </a:spcAft>
              <a:buFont typeface="Arial,Sans-Serif" panose="020B0604020202020204" pitchFamily="34" charset="0"/>
            </a:pPr>
            <a:r>
              <a:rPr lang="en-US" sz="2000">
                <a:ea typeface="+mj-lt"/>
                <a:cs typeface="+mj-lt"/>
              </a:rPr>
              <a:t>Chef Koch (DE)</a:t>
            </a:r>
          </a:p>
          <a:p>
            <a:pPr marL="285750">
              <a:lnSpc>
                <a:spcPct val="100000"/>
              </a:lnSpc>
              <a:spcBef>
                <a:spcPts val="0"/>
              </a:spcBef>
              <a:spcAft>
                <a:spcPts val="600"/>
              </a:spcAft>
              <a:buFont typeface="Arial,Sans-Serif" panose="020B0604020202020204" pitchFamily="34" charset="0"/>
            </a:pPr>
            <a:r>
              <a:rPr lang="en-US" sz="2000">
                <a:ea typeface="+mj-lt"/>
                <a:cs typeface="+mj-lt"/>
              </a:rPr>
              <a:t>kochbar (DE)</a:t>
            </a:r>
          </a:p>
          <a:p>
            <a:pPr marL="285750">
              <a:lnSpc>
                <a:spcPct val="100000"/>
              </a:lnSpc>
              <a:spcBef>
                <a:spcPts val="0"/>
              </a:spcBef>
              <a:spcAft>
                <a:spcPts val="600"/>
              </a:spcAft>
              <a:buFont typeface="Arial,Sans-Serif" panose="020B0604020202020204" pitchFamily="34" charset="0"/>
            </a:pPr>
            <a:r>
              <a:rPr lang="en-US" sz="2000">
                <a:ea typeface="+mj-lt"/>
                <a:cs typeface="+mj-lt"/>
              </a:rPr>
              <a:t>essen&amp;trinken (DE)</a:t>
            </a:r>
          </a:p>
          <a:p>
            <a:pPr marL="285750">
              <a:lnSpc>
                <a:spcPct val="100000"/>
              </a:lnSpc>
              <a:spcBef>
                <a:spcPts val="0"/>
              </a:spcBef>
              <a:spcAft>
                <a:spcPts val="600"/>
              </a:spcAft>
              <a:buFont typeface="Arial,Sans-Serif" panose="020B0604020202020204" pitchFamily="34" charset="0"/>
            </a:pPr>
            <a:r>
              <a:rPr lang="en-US" sz="2000">
                <a:ea typeface="+mj-lt"/>
                <a:cs typeface="+mj-lt"/>
              </a:rPr>
              <a:t>Lecker (DE)</a:t>
            </a:r>
          </a:p>
          <a:p>
            <a:pPr marL="285750">
              <a:lnSpc>
                <a:spcPct val="100000"/>
              </a:lnSpc>
              <a:spcBef>
                <a:spcPts val="0"/>
              </a:spcBef>
              <a:spcAft>
                <a:spcPts val="600"/>
              </a:spcAft>
              <a:buFont typeface="Arial,Sans-Serif" panose="020B0604020202020204" pitchFamily="34" charset="0"/>
            </a:pPr>
            <a:r>
              <a:rPr lang="en-US" sz="2000">
                <a:ea typeface="+mj-lt"/>
                <a:cs typeface="+mj-lt"/>
              </a:rPr>
              <a:t>Küchen Götter (DE)</a:t>
            </a:r>
          </a:p>
          <a:p>
            <a:pPr marL="285750">
              <a:lnSpc>
                <a:spcPct val="100000"/>
              </a:lnSpc>
              <a:spcBef>
                <a:spcPts val="0"/>
              </a:spcBef>
              <a:spcAft>
                <a:spcPts val="600"/>
              </a:spcAft>
              <a:buFont typeface="Arial,Sans-Serif" panose="020B0604020202020204" pitchFamily="34" charset="0"/>
            </a:pPr>
            <a:r>
              <a:rPr lang="en-US" sz="2000">
                <a:ea typeface="+mj-lt"/>
                <a:cs typeface="+mj-lt"/>
              </a:rPr>
              <a:t>Rezeptwelt (DE)</a:t>
            </a:r>
          </a:p>
          <a:p>
            <a:pPr marL="0" indent="0">
              <a:lnSpc>
                <a:spcPct val="100000"/>
              </a:lnSpc>
              <a:buNone/>
            </a:pPr>
            <a:endParaRPr lang="en-US" sz="2000">
              <a:latin typeface="Avenir Next LT Pro"/>
              <a:cs typeface="Calibri Light"/>
            </a:endParaRPr>
          </a:p>
        </p:txBody>
      </p:sp>
      <p:pic>
        <p:nvPicPr>
          <p:cNvPr id="5" name="Picture 5" descr="A plate of food on a table&#10;&#10;Description automatically generated">
            <a:extLst>
              <a:ext uri="{FF2B5EF4-FFF2-40B4-BE49-F238E27FC236}">
                <a16:creationId xmlns:a16="http://schemas.microsoft.com/office/drawing/2014/main" id="{96D1D4B6-8598-49B4-A6C1-B2916D9C7213}"/>
              </a:ext>
            </a:extLst>
          </p:cNvPr>
          <p:cNvPicPr>
            <a:picLocks noChangeAspect="1"/>
          </p:cNvPicPr>
          <p:nvPr/>
        </p:nvPicPr>
        <p:blipFill rotWithShape="1">
          <a:blip r:embed="rId3"/>
          <a:srcRect t="5970" r="2" b="2"/>
          <a:stretch/>
        </p:blipFill>
        <p:spPr>
          <a:xfrm>
            <a:off x="7086601" y="10"/>
            <a:ext cx="5105400" cy="6857990"/>
          </a:xfrm>
          <a:prstGeom prst="rect">
            <a:avLst/>
          </a:prstGeom>
        </p:spPr>
      </p:pic>
    </p:spTree>
    <p:extLst>
      <p:ext uri="{BB962C8B-B14F-4D97-AF65-F5344CB8AC3E}">
        <p14:creationId xmlns:p14="http://schemas.microsoft.com/office/powerpoint/2010/main" val="4969922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469F2-0EE9-4CE9-9DE1-23A4E50CE27E}"/>
              </a:ext>
            </a:extLst>
          </p:cNvPr>
          <p:cNvSpPr>
            <a:spLocks noGrp="1"/>
          </p:cNvSpPr>
          <p:nvPr>
            <p:ph type="title"/>
          </p:nvPr>
        </p:nvSpPr>
        <p:spPr>
          <a:xfrm>
            <a:off x="651164" y="493381"/>
            <a:ext cx="10550236" cy="927941"/>
          </a:xfrm>
        </p:spPr>
        <p:txBody>
          <a:bodyPr/>
          <a:lstStyle/>
          <a:p>
            <a:r>
              <a:rPr lang="en-US"/>
              <a:t>Dish Type Categories</a:t>
            </a:r>
          </a:p>
        </p:txBody>
      </p:sp>
      <p:pic>
        <p:nvPicPr>
          <p:cNvPr id="9" name="Picture 9" descr="A close up of food&#10;&#10;Description automatically generated">
            <a:extLst>
              <a:ext uri="{FF2B5EF4-FFF2-40B4-BE49-F238E27FC236}">
                <a16:creationId xmlns:a16="http://schemas.microsoft.com/office/drawing/2014/main" id="{F25CCFB7-61E5-45F6-965B-E0F258FD769E}"/>
              </a:ext>
            </a:extLst>
          </p:cNvPr>
          <p:cNvPicPr>
            <a:picLocks noGrp="1" noChangeAspect="1"/>
          </p:cNvPicPr>
          <p:nvPr>
            <p:ph idx="1"/>
          </p:nvPr>
        </p:nvPicPr>
        <p:blipFill>
          <a:blip r:embed="rId2"/>
          <a:stretch>
            <a:fillRect/>
          </a:stretch>
        </p:blipFill>
        <p:spPr>
          <a:xfrm>
            <a:off x="650597" y="1584923"/>
            <a:ext cx="7088419" cy="4825919"/>
          </a:xfrm>
        </p:spPr>
      </p:pic>
      <p:sp>
        <p:nvSpPr>
          <p:cNvPr id="10" name="Text Placeholder 2">
            <a:extLst>
              <a:ext uri="{FF2B5EF4-FFF2-40B4-BE49-F238E27FC236}">
                <a16:creationId xmlns:a16="http://schemas.microsoft.com/office/drawing/2014/main" id="{56B15D1A-B3E1-4567-A2AE-7BCDA67170F1}"/>
              </a:ext>
            </a:extLst>
          </p:cNvPr>
          <p:cNvSpPr txBox="1">
            <a:spLocks/>
          </p:cNvSpPr>
          <p:nvPr/>
        </p:nvSpPr>
        <p:spPr>
          <a:xfrm>
            <a:off x="8141405" y="1581547"/>
            <a:ext cx="3305796" cy="931806"/>
          </a:xfrm>
          <a:prstGeom prst="rect">
            <a:avLst/>
          </a:prstGeom>
          <a:solidFill>
            <a:schemeClr val="accent1">
              <a:lumMod val="20000"/>
              <a:lumOff val="80000"/>
            </a:schemeClr>
          </a:solidFill>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b="1"/>
              <a:t>Most Common French Dish Type Categories</a:t>
            </a:r>
          </a:p>
        </p:txBody>
      </p:sp>
      <p:sp>
        <p:nvSpPr>
          <p:cNvPr id="11" name="TextBox 1">
            <a:extLst>
              <a:ext uri="{FF2B5EF4-FFF2-40B4-BE49-F238E27FC236}">
                <a16:creationId xmlns:a16="http://schemas.microsoft.com/office/drawing/2014/main" id="{FD3E4625-FEE5-40E7-856A-24FBAA9888BC}"/>
              </a:ext>
            </a:extLst>
          </p:cNvPr>
          <p:cNvSpPr txBox="1"/>
          <p:nvPr/>
        </p:nvSpPr>
        <p:spPr>
          <a:xfrm>
            <a:off x="8144035" y="2813444"/>
            <a:ext cx="3299026" cy="2554545"/>
          </a:xfrm>
          <a:prstGeom prst="rect">
            <a:avLst/>
          </a:prstGeom>
          <a:solidFill>
            <a:schemeClr val="accent1">
              <a:lumMod val="20000"/>
              <a:lumOff val="80000"/>
            </a:schemeClr>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sz="2000"/>
              <a:t>Apéritif</a:t>
            </a:r>
            <a:r>
              <a:rPr lang="en-US" sz="2000">
                <a:ea typeface="+mn-lt"/>
                <a:cs typeface="+mn-lt"/>
              </a:rPr>
              <a:t>- a drink taken before a meal to stimulate the appetite</a:t>
            </a:r>
          </a:p>
          <a:p>
            <a:pPr marL="285750" indent="-285750">
              <a:buFont typeface="Arial"/>
              <a:buChar char="•"/>
            </a:pPr>
            <a:r>
              <a:rPr lang="en-US" sz="2000"/>
              <a:t>Entrée</a:t>
            </a:r>
          </a:p>
          <a:p>
            <a:pPr marL="285750" indent="-285750">
              <a:buFont typeface="Arial"/>
              <a:buChar char="•"/>
            </a:pPr>
            <a:r>
              <a:rPr lang="en-US" sz="2000"/>
              <a:t>Plat</a:t>
            </a:r>
          </a:p>
          <a:p>
            <a:pPr marL="285750" indent="-285750">
              <a:buFont typeface="Arial"/>
              <a:buChar char="•"/>
            </a:pPr>
            <a:r>
              <a:rPr lang="en-US" sz="2000"/>
              <a:t>Dessert</a:t>
            </a:r>
          </a:p>
          <a:p>
            <a:pPr marL="285750" indent="-285750">
              <a:buFont typeface="Arial"/>
              <a:buChar char="•"/>
            </a:pPr>
            <a:r>
              <a:rPr lang="en-US" sz="2000"/>
              <a:t>Boisson</a:t>
            </a:r>
          </a:p>
          <a:p>
            <a:pPr marL="285750" indent="-285750">
              <a:buFont typeface="Arial"/>
              <a:buChar char="•"/>
            </a:pPr>
            <a:r>
              <a:rPr lang="en-US" sz="2000"/>
              <a:t>Sauce</a:t>
            </a:r>
          </a:p>
        </p:txBody>
      </p:sp>
    </p:spTree>
    <p:extLst>
      <p:ext uri="{BB962C8B-B14F-4D97-AF65-F5344CB8AC3E}">
        <p14:creationId xmlns:p14="http://schemas.microsoft.com/office/powerpoint/2010/main" val="22173571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F8E1-C4FC-4F49-A5F1-934B85637D3C}"/>
              </a:ext>
            </a:extLst>
          </p:cNvPr>
          <p:cNvSpPr>
            <a:spLocks noGrp="1"/>
          </p:cNvSpPr>
          <p:nvPr>
            <p:ph type="title"/>
          </p:nvPr>
        </p:nvSpPr>
        <p:spPr>
          <a:xfrm>
            <a:off x="550013" y="122363"/>
            <a:ext cx="10550236" cy="820248"/>
          </a:xfrm>
        </p:spPr>
        <p:txBody>
          <a:bodyPr/>
          <a:lstStyle/>
          <a:p>
            <a:r>
              <a:rPr lang="en-US">
                <a:solidFill>
                  <a:srgbClr val="C89090"/>
                </a:solidFill>
              </a:rPr>
              <a:t>Technique </a:t>
            </a:r>
            <a:r>
              <a:rPr lang="en-US">
                <a:solidFill>
                  <a:srgbClr val="C89090"/>
                </a:solidFill>
                <a:ea typeface="+mj-lt"/>
                <a:cs typeface="+mj-lt"/>
              </a:rPr>
              <a:t>Categories</a:t>
            </a:r>
          </a:p>
        </p:txBody>
      </p:sp>
      <p:sp>
        <p:nvSpPr>
          <p:cNvPr id="9" name="Text Placeholder 2">
            <a:extLst>
              <a:ext uri="{FF2B5EF4-FFF2-40B4-BE49-F238E27FC236}">
                <a16:creationId xmlns:a16="http://schemas.microsoft.com/office/drawing/2014/main" id="{D1CF0296-AEFE-443E-980E-DADFB4A3BA31}"/>
              </a:ext>
            </a:extLst>
          </p:cNvPr>
          <p:cNvSpPr txBox="1">
            <a:spLocks/>
          </p:cNvSpPr>
          <p:nvPr/>
        </p:nvSpPr>
        <p:spPr>
          <a:xfrm>
            <a:off x="649227" y="1273582"/>
            <a:ext cx="2815832" cy="513719"/>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Brigitte (DE)</a:t>
            </a:r>
          </a:p>
        </p:txBody>
      </p:sp>
      <p:pic>
        <p:nvPicPr>
          <p:cNvPr id="5" name="Picture 5" descr="A screenshot of a cell phone&#10;&#10;Description automatically generated">
            <a:extLst>
              <a:ext uri="{FF2B5EF4-FFF2-40B4-BE49-F238E27FC236}">
                <a16:creationId xmlns:a16="http://schemas.microsoft.com/office/drawing/2014/main" id="{6FBB9F61-E146-4CC1-AA6D-46BDBDE33575}"/>
              </a:ext>
            </a:extLst>
          </p:cNvPr>
          <p:cNvPicPr>
            <a:picLocks noGrp="1" noChangeAspect="1"/>
          </p:cNvPicPr>
          <p:nvPr>
            <p:ph idx="1"/>
          </p:nvPr>
        </p:nvPicPr>
        <p:blipFill>
          <a:blip r:embed="rId2"/>
          <a:stretch>
            <a:fillRect/>
          </a:stretch>
        </p:blipFill>
        <p:spPr>
          <a:xfrm>
            <a:off x="646257" y="2098086"/>
            <a:ext cx="5511800" cy="1920875"/>
          </a:xfrm>
        </p:spPr>
      </p:pic>
      <p:pic>
        <p:nvPicPr>
          <p:cNvPr id="3" name="Picture 3" descr="A screenshot of a cell phone&#10;&#10;Description automatically generated">
            <a:extLst>
              <a:ext uri="{FF2B5EF4-FFF2-40B4-BE49-F238E27FC236}">
                <a16:creationId xmlns:a16="http://schemas.microsoft.com/office/drawing/2014/main" id="{B2BF68E0-00AA-4E15-9F25-44CFE8F845E3}"/>
              </a:ext>
            </a:extLst>
          </p:cNvPr>
          <p:cNvPicPr>
            <a:picLocks noChangeAspect="1"/>
          </p:cNvPicPr>
          <p:nvPr/>
        </p:nvPicPr>
        <p:blipFill>
          <a:blip r:embed="rId3"/>
          <a:stretch>
            <a:fillRect/>
          </a:stretch>
        </p:blipFill>
        <p:spPr>
          <a:xfrm>
            <a:off x="8966870" y="1892300"/>
            <a:ext cx="1840159" cy="4114800"/>
          </a:xfrm>
          <a:prstGeom prst="rect">
            <a:avLst/>
          </a:prstGeom>
        </p:spPr>
      </p:pic>
      <p:pic>
        <p:nvPicPr>
          <p:cNvPr id="4" name="Picture 5" descr="A screenshot of a cell phone&#10;&#10;Description automatically generated">
            <a:extLst>
              <a:ext uri="{FF2B5EF4-FFF2-40B4-BE49-F238E27FC236}">
                <a16:creationId xmlns:a16="http://schemas.microsoft.com/office/drawing/2014/main" id="{EBA7974A-6DF4-4E59-BC6C-2BD2B58921D8}"/>
              </a:ext>
            </a:extLst>
          </p:cNvPr>
          <p:cNvPicPr>
            <a:picLocks noChangeAspect="1"/>
          </p:cNvPicPr>
          <p:nvPr/>
        </p:nvPicPr>
        <p:blipFill>
          <a:blip r:embed="rId4"/>
          <a:stretch>
            <a:fillRect/>
          </a:stretch>
        </p:blipFill>
        <p:spPr>
          <a:xfrm>
            <a:off x="546100" y="4728464"/>
            <a:ext cx="8115300" cy="1661921"/>
          </a:xfrm>
          <a:prstGeom prst="rect">
            <a:avLst/>
          </a:prstGeom>
        </p:spPr>
      </p:pic>
      <p:sp>
        <p:nvSpPr>
          <p:cNvPr id="12" name="Text Placeholder 2">
            <a:extLst>
              <a:ext uri="{FF2B5EF4-FFF2-40B4-BE49-F238E27FC236}">
                <a16:creationId xmlns:a16="http://schemas.microsoft.com/office/drawing/2014/main" id="{AF8F03B4-A2F5-410B-AC42-0488D19C8465}"/>
              </a:ext>
            </a:extLst>
          </p:cNvPr>
          <p:cNvSpPr txBox="1">
            <a:spLocks/>
          </p:cNvSpPr>
          <p:nvPr/>
        </p:nvSpPr>
        <p:spPr>
          <a:xfrm>
            <a:off x="649226" y="4023131"/>
            <a:ext cx="2815832" cy="513719"/>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kochbar (DE)</a:t>
            </a:r>
          </a:p>
        </p:txBody>
      </p:sp>
      <p:sp>
        <p:nvSpPr>
          <p:cNvPr id="13" name="Text Placeholder 2">
            <a:extLst>
              <a:ext uri="{FF2B5EF4-FFF2-40B4-BE49-F238E27FC236}">
                <a16:creationId xmlns:a16="http://schemas.microsoft.com/office/drawing/2014/main" id="{79937067-1F82-4A81-B862-61AC4F55C804}"/>
              </a:ext>
            </a:extLst>
          </p:cNvPr>
          <p:cNvSpPr txBox="1">
            <a:spLocks/>
          </p:cNvSpPr>
          <p:nvPr/>
        </p:nvSpPr>
        <p:spPr>
          <a:xfrm>
            <a:off x="8478776" y="1273581"/>
            <a:ext cx="2815832" cy="513719"/>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Chef Koch (DE)</a:t>
            </a:r>
          </a:p>
        </p:txBody>
      </p:sp>
    </p:spTree>
    <p:extLst>
      <p:ext uri="{BB962C8B-B14F-4D97-AF65-F5344CB8AC3E}">
        <p14:creationId xmlns:p14="http://schemas.microsoft.com/office/powerpoint/2010/main" val="39620392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F8E1-C4FC-4F49-A5F1-934B85637D3C}"/>
              </a:ext>
            </a:extLst>
          </p:cNvPr>
          <p:cNvSpPr>
            <a:spLocks noGrp="1"/>
          </p:cNvSpPr>
          <p:nvPr>
            <p:ph type="title"/>
          </p:nvPr>
        </p:nvSpPr>
        <p:spPr>
          <a:xfrm>
            <a:off x="550013" y="122363"/>
            <a:ext cx="10550236" cy="820248"/>
          </a:xfrm>
        </p:spPr>
        <p:txBody>
          <a:bodyPr/>
          <a:lstStyle/>
          <a:p>
            <a:r>
              <a:rPr lang="en-US">
                <a:solidFill>
                  <a:srgbClr val="C89090"/>
                </a:solidFill>
              </a:rPr>
              <a:t>Filters</a:t>
            </a:r>
          </a:p>
        </p:txBody>
      </p:sp>
      <p:sp>
        <p:nvSpPr>
          <p:cNvPr id="7" name="TextBox 6">
            <a:extLst>
              <a:ext uri="{FF2B5EF4-FFF2-40B4-BE49-F238E27FC236}">
                <a16:creationId xmlns:a16="http://schemas.microsoft.com/office/drawing/2014/main" id="{F58899E8-6C79-4F0C-B45D-8A243D9BCFF2}"/>
              </a:ext>
            </a:extLst>
          </p:cNvPr>
          <p:cNvSpPr txBox="1"/>
          <p:nvPr/>
        </p:nvSpPr>
        <p:spPr>
          <a:xfrm>
            <a:off x="7408258" y="1635939"/>
            <a:ext cx="4314402" cy="3416320"/>
          </a:xfrm>
          <a:prstGeom prst="rect">
            <a:avLst/>
          </a:prstGeom>
          <a:solidFill>
            <a:srgbClr val="F2E5E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Other filters not shown:</a:t>
            </a:r>
          </a:p>
          <a:p>
            <a:pPr marL="285750" indent="-285750">
              <a:buFont typeface="Arial" panose="020B0604020202020204" pitchFamily="34" charset="0"/>
              <a:buChar char="•"/>
            </a:pPr>
            <a:r>
              <a:rPr lang="en-US"/>
              <a:t>Preparation</a:t>
            </a:r>
          </a:p>
          <a:p>
            <a:pPr marL="285750" indent="-285750">
              <a:buFont typeface="Arial" panose="020B0604020202020204" pitchFamily="34" charset="0"/>
              <a:buChar char="•"/>
            </a:pPr>
            <a:r>
              <a:rPr lang="en-US"/>
              <a:t>Cost</a:t>
            </a:r>
          </a:p>
          <a:p>
            <a:pPr marL="285750" indent="-285750">
              <a:buFont typeface="Arial" panose="020B0604020202020204" pitchFamily="34" charset="0"/>
              <a:buChar char="•"/>
            </a:pPr>
            <a:r>
              <a:rPr lang="en-US"/>
              <a:t>Ingredient</a:t>
            </a:r>
          </a:p>
          <a:p>
            <a:pPr marL="285750" indent="-285750">
              <a:buFont typeface="Arial" panose="020B0604020202020204" pitchFamily="34" charset="0"/>
              <a:buChar char="•"/>
            </a:pPr>
            <a:r>
              <a:rPr lang="en-US"/>
              <a:t>Festivity</a:t>
            </a:r>
          </a:p>
          <a:p>
            <a:r>
              <a:rPr lang="en-US"/>
              <a:t>Categories under sort by:</a:t>
            </a:r>
          </a:p>
          <a:p>
            <a:pPr marL="285750" indent="-285750">
              <a:buFont typeface="Arial" panose="020B0604020202020204" pitchFamily="34" charset="0"/>
              <a:buChar char="•"/>
            </a:pPr>
            <a:r>
              <a:rPr lang="en-US"/>
              <a:t>Relevance</a:t>
            </a:r>
          </a:p>
          <a:p>
            <a:pPr marL="285750" indent="-285750">
              <a:buFont typeface="Arial" panose="020B0604020202020204" pitchFamily="34" charset="0"/>
              <a:buChar char="•"/>
            </a:pPr>
            <a:r>
              <a:rPr lang="en-US"/>
              <a:t>Difficulty</a:t>
            </a:r>
          </a:p>
          <a:p>
            <a:pPr marL="285750" indent="-285750">
              <a:buFont typeface="Arial" panose="020B0604020202020204" pitchFamily="34" charset="0"/>
              <a:buChar char="•"/>
            </a:pPr>
            <a:r>
              <a:rPr lang="en-US"/>
              <a:t>Cost</a:t>
            </a:r>
          </a:p>
          <a:p>
            <a:pPr marL="285750" indent="-285750">
              <a:buFont typeface="Arial" panose="020B0604020202020204" pitchFamily="34" charset="0"/>
              <a:buChar char="•"/>
            </a:pPr>
            <a:r>
              <a:rPr lang="en-US"/>
              <a:t>Preparation Time</a:t>
            </a:r>
          </a:p>
          <a:p>
            <a:pPr marL="285750" indent="-285750">
              <a:buFont typeface="Arial" panose="020B0604020202020204" pitchFamily="34" charset="0"/>
              <a:buChar char="•"/>
            </a:pPr>
            <a:r>
              <a:rPr lang="en-US"/>
              <a:t>Date Added</a:t>
            </a:r>
          </a:p>
          <a:p>
            <a:pPr marL="285750" indent="-285750">
              <a:buFont typeface="Arial" panose="020B0604020202020204" pitchFamily="34" charset="0"/>
              <a:buChar char="•"/>
            </a:pPr>
            <a:endParaRPr lang="en-US"/>
          </a:p>
        </p:txBody>
      </p:sp>
      <p:sp>
        <p:nvSpPr>
          <p:cNvPr id="9" name="Text Placeholder 2">
            <a:extLst>
              <a:ext uri="{FF2B5EF4-FFF2-40B4-BE49-F238E27FC236}">
                <a16:creationId xmlns:a16="http://schemas.microsoft.com/office/drawing/2014/main" id="{D1CF0296-AEFE-443E-980E-DADFB4A3BA31}"/>
              </a:ext>
            </a:extLst>
          </p:cNvPr>
          <p:cNvSpPr txBox="1">
            <a:spLocks/>
          </p:cNvSpPr>
          <p:nvPr/>
        </p:nvSpPr>
        <p:spPr>
          <a:xfrm>
            <a:off x="7408381" y="946136"/>
            <a:ext cx="4314432" cy="513719"/>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err="1"/>
              <a:t>Cuisineaz</a:t>
            </a:r>
            <a:r>
              <a:rPr lang="en-US" b="1"/>
              <a:t> (FR)</a:t>
            </a:r>
          </a:p>
        </p:txBody>
      </p:sp>
      <p:pic>
        <p:nvPicPr>
          <p:cNvPr id="6" name="Content Placeholder 4">
            <a:extLst>
              <a:ext uri="{FF2B5EF4-FFF2-40B4-BE49-F238E27FC236}">
                <a16:creationId xmlns:a16="http://schemas.microsoft.com/office/drawing/2014/main" id="{59F9EB1C-5F4F-44E3-ADA8-609556F79DB0}"/>
              </a:ext>
            </a:extLst>
          </p:cNvPr>
          <p:cNvPicPr>
            <a:picLocks noGrp="1" noChangeAspect="1"/>
          </p:cNvPicPr>
          <p:nvPr>
            <p:ph idx="1"/>
          </p:nvPr>
        </p:nvPicPr>
        <p:blipFill>
          <a:blip r:embed="rId2"/>
          <a:stretch>
            <a:fillRect/>
          </a:stretch>
        </p:blipFill>
        <p:spPr>
          <a:xfrm>
            <a:off x="789607" y="1202995"/>
            <a:ext cx="5172740" cy="4192588"/>
          </a:xfrm>
        </p:spPr>
      </p:pic>
    </p:spTree>
    <p:extLst>
      <p:ext uri="{BB962C8B-B14F-4D97-AF65-F5344CB8AC3E}">
        <p14:creationId xmlns:p14="http://schemas.microsoft.com/office/powerpoint/2010/main" val="20943603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F8E1-C4FC-4F49-A5F1-934B85637D3C}"/>
              </a:ext>
            </a:extLst>
          </p:cNvPr>
          <p:cNvSpPr>
            <a:spLocks noGrp="1"/>
          </p:cNvSpPr>
          <p:nvPr>
            <p:ph type="title"/>
          </p:nvPr>
        </p:nvSpPr>
        <p:spPr>
          <a:xfrm>
            <a:off x="550013" y="122363"/>
            <a:ext cx="10550236" cy="820248"/>
          </a:xfrm>
        </p:spPr>
        <p:txBody>
          <a:bodyPr/>
          <a:lstStyle/>
          <a:p>
            <a:r>
              <a:rPr lang="en-US">
                <a:solidFill>
                  <a:srgbClr val="C89090"/>
                </a:solidFill>
              </a:rPr>
              <a:t>Filters</a:t>
            </a:r>
          </a:p>
        </p:txBody>
      </p:sp>
      <p:sp>
        <p:nvSpPr>
          <p:cNvPr id="7" name="TextBox 6">
            <a:extLst>
              <a:ext uri="{FF2B5EF4-FFF2-40B4-BE49-F238E27FC236}">
                <a16:creationId xmlns:a16="http://schemas.microsoft.com/office/drawing/2014/main" id="{F58899E8-6C79-4F0C-B45D-8A243D9BCFF2}"/>
              </a:ext>
            </a:extLst>
          </p:cNvPr>
          <p:cNvSpPr txBox="1"/>
          <p:nvPr/>
        </p:nvSpPr>
        <p:spPr>
          <a:xfrm>
            <a:off x="7408258" y="1635939"/>
            <a:ext cx="4314402" cy="2031325"/>
          </a:xfrm>
          <a:prstGeom prst="rect">
            <a:avLst/>
          </a:prstGeom>
          <a:solidFill>
            <a:srgbClr val="F2E5E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Like many other FR-DE websites, </a:t>
            </a:r>
            <a:r>
              <a:rPr lang="en-US" err="1"/>
              <a:t>Lecker</a:t>
            </a:r>
            <a:r>
              <a:rPr lang="en-US"/>
              <a:t> includes categories for the type of meal</a:t>
            </a:r>
          </a:p>
          <a:p>
            <a:pPr marL="285750" indent="-285750">
              <a:buFont typeface="Arial" panose="020B0604020202020204" pitchFamily="34" charset="0"/>
              <a:buChar char="•"/>
            </a:pPr>
            <a:r>
              <a:rPr lang="en-US" err="1"/>
              <a:t>Lecker</a:t>
            </a:r>
            <a:r>
              <a:rPr lang="en-US"/>
              <a:t> also includes the nationality/cultural origin of food to filter</a:t>
            </a:r>
          </a:p>
          <a:p>
            <a:pPr marL="285750" indent="-285750">
              <a:buFont typeface="Arial" panose="020B0604020202020204" pitchFamily="34" charset="0"/>
              <a:buChar char="•"/>
            </a:pPr>
            <a:r>
              <a:rPr lang="en-US"/>
              <a:t>Very limited diet options</a:t>
            </a:r>
          </a:p>
        </p:txBody>
      </p:sp>
      <p:sp>
        <p:nvSpPr>
          <p:cNvPr id="9" name="Text Placeholder 2">
            <a:extLst>
              <a:ext uri="{FF2B5EF4-FFF2-40B4-BE49-F238E27FC236}">
                <a16:creationId xmlns:a16="http://schemas.microsoft.com/office/drawing/2014/main" id="{D1CF0296-AEFE-443E-980E-DADFB4A3BA31}"/>
              </a:ext>
            </a:extLst>
          </p:cNvPr>
          <p:cNvSpPr txBox="1">
            <a:spLocks/>
          </p:cNvSpPr>
          <p:nvPr/>
        </p:nvSpPr>
        <p:spPr>
          <a:xfrm>
            <a:off x="7408381" y="946136"/>
            <a:ext cx="4314432" cy="513719"/>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err="1"/>
              <a:t>Lecker</a:t>
            </a:r>
            <a:r>
              <a:rPr lang="en-US" b="1"/>
              <a:t> (DE)</a:t>
            </a:r>
          </a:p>
        </p:txBody>
      </p:sp>
      <p:pic>
        <p:nvPicPr>
          <p:cNvPr id="8" name="Content Placeholder 7">
            <a:extLst>
              <a:ext uri="{FF2B5EF4-FFF2-40B4-BE49-F238E27FC236}">
                <a16:creationId xmlns:a16="http://schemas.microsoft.com/office/drawing/2014/main" id="{495FB498-1464-40F8-852A-623C8E1D3258}"/>
              </a:ext>
            </a:extLst>
          </p:cNvPr>
          <p:cNvPicPr>
            <a:picLocks noGrp="1" noChangeAspect="1"/>
          </p:cNvPicPr>
          <p:nvPr>
            <p:ph idx="1"/>
          </p:nvPr>
        </p:nvPicPr>
        <p:blipFill>
          <a:blip r:embed="rId2"/>
          <a:stretch>
            <a:fillRect/>
          </a:stretch>
        </p:blipFill>
        <p:spPr>
          <a:xfrm>
            <a:off x="326493" y="942611"/>
            <a:ext cx="2264307" cy="5709638"/>
          </a:xfrm>
        </p:spPr>
      </p:pic>
      <p:pic>
        <p:nvPicPr>
          <p:cNvPr id="11" name="Picture 10">
            <a:extLst>
              <a:ext uri="{FF2B5EF4-FFF2-40B4-BE49-F238E27FC236}">
                <a16:creationId xmlns:a16="http://schemas.microsoft.com/office/drawing/2014/main" id="{CE7DC5E8-E821-4531-8E97-AD351DF031A6}"/>
              </a:ext>
            </a:extLst>
          </p:cNvPr>
          <p:cNvPicPr>
            <a:picLocks noChangeAspect="1"/>
          </p:cNvPicPr>
          <p:nvPr/>
        </p:nvPicPr>
        <p:blipFill>
          <a:blip r:embed="rId3"/>
          <a:stretch>
            <a:fillRect/>
          </a:stretch>
        </p:blipFill>
        <p:spPr>
          <a:xfrm>
            <a:off x="3672099" y="942611"/>
            <a:ext cx="1846181" cy="5486221"/>
          </a:xfrm>
          <a:prstGeom prst="rect">
            <a:avLst/>
          </a:prstGeom>
        </p:spPr>
      </p:pic>
    </p:spTree>
    <p:extLst>
      <p:ext uri="{BB962C8B-B14F-4D97-AF65-F5344CB8AC3E}">
        <p14:creationId xmlns:p14="http://schemas.microsoft.com/office/powerpoint/2010/main" val="3038617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CEA3-32D2-4F12-8437-99D35D9FB885}"/>
              </a:ext>
            </a:extLst>
          </p:cNvPr>
          <p:cNvSpPr>
            <a:spLocks noGrp="1"/>
          </p:cNvSpPr>
          <p:nvPr>
            <p:ph type="title"/>
          </p:nvPr>
        </p:nvSpPr>
        <p:spPr>
          <a:xfrm>
            <a:off x="651164" y="238124"/>
            <a:ext cx="10550236" cy="936177"/>
          </a:xfrm>
        </p:spPr>
        <p:txBody>
          <a:bodyPr>
            <a:normAutofit/>
          </a:bodyPr>
          <a:lstStyle/>
          <a:p>
            <a:r>
              <a:rPr lang="en-US"/>
              <a:t>Daily Delta &amp; Tiers</a:t>
            </a:r>
          </a:p>
        </p:txBody>
      </p:sp>
      <p:sp>
        <p:nvSpPr>
          <p:cNvPr id="5" name="Content Placeholder 2">
            <a:extLst>
              <a:ext uri="{FF2B5EF4-FFF2-40B4-BE49-F238E27FC236}">
                <a16:creationId xmlns:a16="http://schemas.microsoft.com/office/drawing/2014/main" id="{40A6B160-AB69-4B2E-9058-A1A77B829531}"/>
              </a:ext>
            </a:extLst>
          </p:cNvPr>
          <p:cNvSpPr txBox="1">
            <a:spLocks/>
          </p:cNvSpPr>
          <p:nvPr/>
        </p:nvSpPr>
        <p:spPr>
          <a:xfrm>
            <a:off x="740064" y="2327685"/>
            <a:ext cx="4082171" cy="219827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The </a:t>
            </a:r>
            <a:r>
              <a:rPr lang="en-US" err="1"/>
              <a:t>RetroIndex</a:t>
            </a:r>
            <a:r>
              <a:rPr lang="en-US"/>
              <a:t> Daily Delta is a structured stream created daily that contains added and updated documents in the past day</a:t>
            </a:r>
          </a:p>
        </p:txBody>
      </p:sp>
      <p:pic>
        <p:nvPicPr>
          <p:cNvPr id="7" name="Picture 7" descr="A screenshot of a cell phone&#10;&#10;Description automatically generated">
            <a:extLst>
              <a:ext uri="{FF2B5EF4-FFF2-40B4-BE49-F238E27FC236}">
                <a16:creationId xmlns:a16="http://schemas.microsoft.com/office/drawing/2014/main" id="{2ADC0018-028E-4B31-8F21-37372D935564}"/>
              </a:ext>
            </a:extLst>
          </p:cNvPr>
          <p:cNvPicPr>
            <a:picLocks noGrp="1" noChangeAspect="1"/>
          </p:cNvPicPr>
          <p:nvPr>
            <p:ph idx="1"/>
          </p:nvPr>
        </p:nvPicPr>
        <p:blipFill>
          <a:blip r:embed="rId2"/>
          <a:stretch>
            <a:fillRect/>
          </a:stretch>
        </p:blipFill>
        <p:spPr>
          <a:xfrm>
            <a:off x="4751949" y="1108148"/>
            <a:ext cx="7441815" cy="5068477"/>
          </a:xfrm>
        </p:spPr>
      </p:pic>
    </p:spTree>
    <p:extLst>
      <p:ext uri="{BB962C8B-B14F-4D97-AF65-F5344CB8AC3E}">
        <p14:creationId xmlns:p14="http://schemas.microsoft.com/office/powerpoint/2010/main" val="1284772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F8E1-C4FC-4F49-A5F1-934B85637D3C}"/>
              </a:ext>
            </a:extLst>
          </p:cNvPr>
          <p:cNvSpPr>
            <a:spLocks noGrp="1"/>
          </p:cNvSpPr>
          <p:nvPr>
            <p:ph type="title"/>
          </p:nvPr>
        </p:nvSpPr>
        <p:spPr>
          <a:xfrm>
            <a:off x="550013" y="122363"/>
            <a:ext cx="10550236" cy="820248"/>
          </a:xfrm>
        </p:spPr>
        <p:txBody>
          <a:bodyPr/>
          <a:lstStyle/>
          <a:p>
            <a:r>
              <a:rPr lang="en-US">
                <a:solidFill>
                  <a:srgbClr val="C89090"/>
                </a:solidFill>
              </a:rPr>
              <a:t>Filters</a:t>
            </a:r>
          </a:p>
        </p:txBody>
      </p:sp>
      <p:sp>
        <p:nvSpPr>
          <p:cNvPr id="7" name="TextBox 6">
            <a:extLst>
              <a:ext uri="{FF2B5EF4-FFF2-40B4-BE49-F238E27FC236}">
                <a16:creationId xmlns:a16="http://schemas.microsoft.com/office/drawing/2014/main" id="{F58899E8-6C79-4F0C-B45D-8A243D9BCFF2}"/>
              </a:ext>
            </a:extLst>
          </p:cNvPr>
          <p:cNvSpPr txBox="1"/>
          <p:nvPr/>
        </p:nvSpPr>
        <p:spPr>
          <a:xfrm>
            <a:off x="7408258" y="1635939"/>
            <a:ext cx="4314402" cy="1477328"/>
          </a:xfrm>
          <a:prstGeom prst="rect">
            <a:avLst/>
          </a:prstGeom>
          <a:solidFill>
            <a:srgbClr val="F2E5E5"/>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Limited amount of filters</a:t>
            </a:r>
          </a:p>
          <a:p>
            <a:pPr marL="285750" indent="-285750">
              <a:buFont typeface="Arial" panose="020B0604020202020204" pitchFamily="34" charset="0"/>
              <a:buChar char="•"/>
            </a:pPr>
            <a:r>
              <a:rPr lang="en-US"/>
              <a:t>Touch filters mainly revolve around nutrition and rating/quick</a:t>
            </a:r>
          </a:p>
          <a:p>
            <a:pPr marL="285750" indent="-285750">
              <a:buFont typeface="Arial" panose="020B0604020202020204" pitchFamily="34" charset="0"/>
              <a:buChar char="•"/>
            </a:pPr>
            <a:r>
              <a:rPr lang="en-US"/>
              <a:t>No options for difficulty, preparation time, ingredient, and culture/origin </a:t>
            </a:r>
          </a:p>
        </p:txBody>
      </p:sp>
      <p:sp>
        <p:nvSpPr>
          <p:cNvPr id="9" name="Text Placeholder 2">
            <a:extLst>
              <a:ext uri="{FF2B5EF4-FFF2-40B4-BE49-F238E27FC236}">
                <a16:creationId xmlns:a16="http://schemas.microsoft.com/office/drawing/2014/main" id="{D1CF0296-AEFE-443E-980E-DADFB4A3BA31}"/>
              </a:ext>
            </a:extLst>
          </p:cNvPr>
          <p:cNvSpPr txBox="1">
            <a:spLocks/>
          </p:cNvSpPr>
          <p:nvPr/>
        </p:nvSpPr>
        <p:spPr>
          <a:xfrm>
            <a:off x="7408381" y="946136"/>
            <a:ext cx="4314432" cy="513719"/>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Bing</a:t>
            </a:r>
          </a:p>
        </p:txBody>
      </p:sp>
      <p:pic>
        <p:nvPicPr>
          <p:cNvPr id="8" name="Content Placeholder 7">
            <a:extLst>
              <a:ext uri="{FF2B5EF4-FFF2-40B4-BE49-F238E27FC236}">
                <a16:creationId xmlns:a16="http://schemas.microsoft.com/office/drawing/2014/main" id="{105AEA26-EDDF-4A51-85C8-216CCCC03D8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849" r="14601"/>
          <a:stretch/>
        </p:blipFill>
        <p:spPr>
          <a:xfrm>
            <a:off x="184934" y="942611"/>
            <a:ext cx="7058937" cy="3100448"/>
          </a:xfrm>
        </p:spPr>
      </p:pic>
    </p:spTree>
    <p:extLst>
      <p:ext uri="{BB962C8B-B14F-4D97-AF65-F5344CB8AC3E}">
        <p14:creationId xmlns:p14="http://schemas.microsoft.com/office/powerpoint/2010/main" val="41074648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F8E1-C4FC-4F49-A5F1-934B85637D3C}"/>
              </a:ext>
            </a:extLst>
          </p:cNvPr>
          <p:cNvSpPr>
            <a:spLocks noGrp="1"/>
          </p:cNvSpPr>
          <p:nvPr>
            <p:ph type="title"/>
          </p:nvPr>
        </p:nvSpPr>
        <p:spPr>
          <a:xfrm>
            <a:off x="550013" y="122363"/>
            <a:ext cx="10550236" cy="820248"/>
          </a:xfrm>
        </p:spPr>
        <p:txBody>
          <a:bodyPr/>
          <a:lstStyle/>
          <a:p>
            <a:r>
              <a:rPr lang="en-US">
                <a:solidFill>
                  <a:srgbClr val="C89090"/>
                </a:solidFill>
              </a:rPr>
              <a:t>Saving</a:t>
            </a:r>
            <a:r>
              <a:rPr lang="en-US">
                <a:solidFill>
                  <a:srgbClr val="C89090"/>
                </a:solidFill>
                <a:ea typeface="+mj-lt"/>
                <a:cs typeface="+mj-lt"/>
              </a:rPr>
              <a:t> Recipes</a:t>
            </a:r>
          </a:p>
        </p:txBody>
      </p:sp>
      <p:sp>
        <p:nvSpPr>
          <p:cNvPr id="13" name="Text Placeholder 2">
            <a:extLst>
              <a:ext uri="{FF2B5EF4-FFF2-40B4-BE49-F238E27FC236}">
                <a16:creationId xmlns:a16="http://schemas.microsoft.com/office/drawing/2014/main" id="{79937067-1F82-4A81-B862-61AC4F55C804}"/>
              </a:ext>
            </a:extLst>
          </p:cNvPr>
          <p:cNvSpPr txBox="1">
            <a:spLocks/>
          </p:cNvSpPr>
          <p:nvPr/>
        </p:nvSpPr>
        <p:spPr>
          <a:xfrm>
            <a:off x="8094004" y="1575364"/>
            <a:ext cx="3283593" cy="521263"/>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Chef Koch (DE)</a:t>
            </a:r>
          </a:p>
        </p:txBody>
      </p:sp>
      <p:pic>
        <p:nvPicPr>
          <p:cNvPr id="8" name="Picture 9" descr="A plate of food on a table&#10;&#10;Description automatically generated">
            <a:extLst>
              <a:ext uri="{FF2B5EF4-FFF2-40B4-BE49-F238E27FC236}">
                <a16:creationId xmlns:a16="http://schemas.microsoft.com/office/drawing/2014/main" id="{D6D0049A-1BDD-451D-A68D-72218377A9B0}"/>
              </a:ext>
            </a:extLst>
          </p:cNvPr>
          <p:cNvPicPr>
            <a:picLocks noGrp="1" noChangeAspect="1"/>
          </p:cNvPicPr>
          <p:nvPr>
            <p:ph idx="1"/>
          </p:nvPr>
        </p:nvPicPr>
        <p:blipFill>
          <a:blip r:embed="rId2"/>
          <a:stretch>
            <a:fillRect/>
          </a:stretch>
        </p:blipFill>
        <p:spPr>
          <a:xfrm>
            <a:off x="881654" y="1268053"/>
            <a:ext cx="6565949" cy="4788198"/>
          </a:xfrm>
        </p:spPr>
      </p:pic>
      <p:sp>
        <p:nvSpPr>
          <p:cNvPr id="14" name="TextBox 1">
            <a:extLst>
              <a:ext uri="{FF2B5EF4-FFF2-40B4-BE49-F238E27FC236}">
                <a16:creationId xmlns:a16="http://schemas.microsoft.com/office/drawing/2014/main" id="{E1742A44-B116-462F-B6D6-147F1012907D}"/>
              </a:ext>
            </a:extLst>
          </p:cNvPr>
          <p:cNvSpPr txBox="1"/>
          <p:nvPr/>
        </p:nvSpPr>
        <p:spPr>
          <a:xfrm>
            <a:off x="8094811" y="2299860"/>
            <a:ext cx="3280799" cy="2308324"/>
          </a:xfrm>
          <a:prstGeom prst="rect">
            <a:avLst/>
          </a:prstGeom>
          <a:solidFill>
            <a:srgbClr val="F2E5E5"/>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a:t>Once you open the full recipe, below the image or video there is an option to save your recipe to a cookbook</a:t>
            </a:r>
          </a:p>
          <a:p>
            <a:pPr marL="285750" indent="-285750">
              <a:buFont typeface="Arial" panose="020B0604020202020204" pitchFamily="34" charset="0"/>
              <a:buChar char="•"/>
            </a:pPr>
            <a:r>
              <a:rPr lang="en-US"/>
              <a:t>The save button is very prominent and easy to notice</a:t>
            </a:r>
          </a:p>
        </p:txBody>
      </p:sp>
    </p:spTree>
    <p:extLst>
      <p:ext uri="{BB962C8B-B14F-4D97-AF65-F5344CB8AC3E}">
        <p14:creationId xmlns:p14="http://schemas.microsoft.com/office/powerpoint/2010/main" val="9528117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F8E1-C4FC-4F49-A5F1-934B85637D3C}"/>
              </a:ext>
            </a:extLst>
          </p:cNvPr>
          <p:cNvSpPr>
            <a:spLocks noGrp="1"/>
          </p:cNvSpPr>
          <p:nvPr>
            <p:ph type="title"/>
          </p:nvPr>
        </p:nvSpPr>
        <p:spPr>
          <a:xfrm>
            <a:off x="550013" y="122363"/>
            <a:ext cx="10550236" cy="820248"/>
          </a:xfrm>
        </p:spPr>
        <p:txBody>
          <a:bodyPr/>
          <a:lstStyle/>
          <a:p>
            <a:r>
              <a:rPr lang="en-US">
                <a:solidFill>
                  <a:srgbClr val="C89090"/>
                </a:solidFill>
              </a:rPr>
              <a:t>Saving</a:t>
            </a:r>
            <a:r>
              <a:rPr lang="en-US">
                <a:solidFill>
                  <a:srgbClr val="C89090"/>
                </a:solidFill>
                <a:ea typeface="+mj-lt"/>
                <a:cs typeface="+mj-lt"/>
              </a:rPr>
              <a:t> Recipes</a:t>
            </a:r>
          </a:p>
        </p:txBody>
      </p:sp>
      <p:sp>
        <p:nvSpPr>
          <p:cNvPr id="13" name="Text Placeholder 2">
            <a:extLst>
              <a:ext uri="{FF2B5EF4-FFF2-40B4-BE49-F238E27FC236}">
                <a16:creationId xmlns:a16="http://schemas.microsoft.com/office/drawing/2014/main" id="{79937067-1F82-4A81-B862-61AC4F55C804}"/>
              </a:ext>
            </a:extLst>
          </p:cNvPr>
          <p:cNvSpPr txBox="1">
            <a:spLocks/>
          </p:cNvSpPr>
          <p:nvPr/>
        </p:nvSpPr>
        <p:spPr>
          <a:xfrm>
            <a:off x="8078914" y="1198136"/>
            <a:ext cx="3532564" cy="513719"/>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t>Chef Koch (DE)</a:t>
            </a:r>
          </a:p>
        </p:txBody>
      </p:sp>
      <p:pic>
        <p:nvPicPr>
          <p:cNvPr id="10" name="Picture 10" descr="A screenshot of a cell phone&#10;&#10;Description automatically generated">
            <a:extLst>
              <a:ext uri="{FF2B5EF4-FFF2-40B4-BE49-F238E27FC236}">
                <a16:creationId xmlns:a16="http://schemas.microsoft.com/office/drawing/2014/main" id="{A2350449-FBA7-4219-929C-98F402818C98}"/>
              </a:ext>
            </a:extLst>
          </p:cNvPr>
          <p:cNvPicPr>
            <a:picLocks noChangeAspect="1"/>
          </p:cNvPicPr>
          <p:nvPr/>
        </p:nvPicPr>
        <p:blipFill>
          <a:blip r:embed="rId2"/>
          <a:stretch>
            <a:fillRect/>
          </a:stretch>
        </p:blipFill>
        <p:spPr>
          <a:xfrm>
            <a:off x="175034" y="1161104"/>
            <a:ext cx="7451001" cy="4007674"/>
          </a:xfrm>
          <a:prstGeom prst="rect">
            <a:avLst/>
          </a:prstGeom>
        </p:spPr>
      </p:pic>
      <p:sp>
        <p:nvSpPr>
          <p:cNvPr id="15" name="TextBox 1">
            <a:extLst>
              <a:ext uri="{FF2B5EF4-FFF2-40B4-BE49-F238E27FC236}">
                <a16:creationId xmlns:a16="http://schemas.microsoft.com/office/drawing/2014/main" id="{E7F75204-335A-4368-9482-3868ED1B7B59}"/>
              </a:ext>
            </a:extLst>
          </p:cNvPr>
          <p:cNvSpPr txBox="1"/>
          <p:nvPr/>
        </p:nvSpPr>
        <p:spPr>
          <a:xfrm>
            <a:off x="8079725" y="2028255"/>
            <a:ext cx="3529767" cy="3139321"/>
          </a:xfrm>
          <a:prstGeom prst="rect">
            <a:avLst/>
          </a:prstGeom>
          <a:solidFill>
            <a:srgbClr val="F2E5E5"/>
          </a:solid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en-US"/>
              <a:t>You can sort your cookbook into collections and easily move, delete, or copy recipes</a:t>
            </a:r>
          </a:p>
          <a:p>
            <a:pPr marL="285750" indent="-285750">
              <a:buFont typeface="Arial" panose="020B0604020202020204" pitchFamily="34" charset="0"/>
              <a:buChar char="•"/>
            </a:pPr>
            <a:r>
              <a:rPr lang="en-US"/>
              <a:t>You can add private recipes to your cookbook</a:t>
            </a:r>
          </a:p>
          <a:p>
            <a:pPr marL="285750" indent="-285750">
              <a:buFont typeface="Arial" panose="020B0604020202020204" pitchFamily="34" charset="0"/>
              <a:buChar char="•"/>
            </a:pPr>
            <a:r>
              <a:rPr lang="en-US"/>
              <a:t>There is also the option to create group cookbooks with friends on the platform</a:t>
            </a:r>
          </a:p>
          <a:p>
            <a:pPr marL="285750" indent="-285750">
              <a:buFont typeface="Arial" panose="020B0604020202020204" pitchFamily="34" charset="0"/>
              <a:buChar char="•"/>
            </a:pPr>
            <a:r>
              <a:rPr lang="en-US"/>
              <a:t>Clicking on the recipe navigates you directly to its full page</a:t>
            </a:r>
          </a:p>
        </p:txBody>
      </p:sp>
    </p:spTree>
    <p:extLst>
      <p:ext uri="{BB962C8B-B14F-4D97-AF65-F5344CB8AC3E}">
        <p14:creationId xmlns:p14="http://schemas.microsoft.com/office/powerpoint/2010/main" val="14370093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6F8E1-C4FC-4F49-A5F1-934B85637D3C}"/>
              </a:ext>
            </a:extLst>
          </p:cNvPr>
          <p:cNvSpPr>
            <a:spLocks noGrp="1"/>
          </p:cNvSpPr>
          <p:nvPr>
            <p:ph type="title"/>
          </p:nvPr>
        </p:nvSpPr>
        <p:spPr>
          <a:xfrm>
            <a:off x="550013" y="122363"/>
            <a:ext cx="10550236" cy="820248"/>
          </a:xfrm>
        </p:spPr>
        <p:txBody>
          <a:bodyPr/>
          <a:lstStyle/>
          <a:p>
            <a:r>
              <a:rPr lang="en-US">
                <a:solidFill>
                  <a:srgbClr val="C89090"/>
                </a:solidFill>
              </a:rPr>
              <a:t>Related</a:t>
            </a:r>
            <a:r>
              <a:rPr lang="en-US">
                <a:solidFill>
                  <a:srgbClr val="C89090"/>
                </a:solidFill>
                <a:ea typeface="+mj-lt"/>
                <a:cs typeface="+mj-lt"/>
              </a:rPr>
              <a:t> Recipes</a:t>
            </a:r>
          </a:p>
        </p:txBody>
      </p:sp>
      <p:sp>
        <p:nvSpPr>
          <p:cNvPr id="13" name="Text Placeholder 2">
            <a:extLst>
              <a:ext uri="{FF2B5EF4-FFF2-40B4-BE49-F238E27FC236}">
                <a16:creationId xmlns:a16="http://schemas.microsoft.com/office/drawing/2014/main" id="{79937067-1F82-4A81-B862-61AC4F55C804}"/>
              </a:ext>
            </a:extLst>
          </p:cNvPr>
          <p:cNvSpPr txBox="1">
            <a:spLocks/>
          </p:cNvSpPr>
          <p:nvPr/>
        </p:nvSpPr>
        <p:spPr>
          <a:xfrm>
            <a:off x="1877290" y="1198136"/>
            <a:ext cx="2815832" cy="513719"/>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Chef Koch (DE)</a:t>
            </a:r>
            <a:endParaRPr lang="en-US"/>
          </a:p>
        </p:txBody>
      </p:sp>
      <p:pic>
        <p:nvPicPr>
          <p:cNvPr id="3" name="Picture 3" descr="A screenshot of a cell phone&#10;&#10;Description automatically generated">
            <a:extLst>
              <a:ext uri="{FF2B5EF4-FFF2-40B4-BE49-F238E27FC236}">
                <a16:creationId xmlns:a16="http://schemas.microsoft.com/office/drawing/2014/main" id="{5DF567EB-7349-48A1-9B8E-8FC49EA226DD}"/>
              </a:ext>
            </a:extLst>
          </p:cNvPr>
          <p:cNvPicPr>
            <a:picLocks noChangeAspect="1"/>
          </p:cNvPicPr>
          <p:nvPr/>
        </p:nvPicPr>
        <p:blipFill rotWithShape="1">
          <a:blip r:embed="rId2"/>
          <a:srcRect r="-37" b="15878"/>
          <a:stretch/>
        </p:blipFill>
        <p:spPr>
          <a:xfrm>
            <a:off x="6468010" y="1999786"/>
            <a:ext cx="5680148" cy="4796476"/>
          </a:xfrm>
          <a:prstGeom prst="rect">
            <a:avLst/>
          </a:prstGeom>
        </p:spPr>
      </p:pic>
      <p:pic>
        <p:nvPicPr>
          <p:cNvPr id="6" name="Picture 6" descr="A plate topped with different types of food&#10;&#10;Description automatically generated">
            <a:extLst>
              <a:ext uri="{FF2B5EF4-FFF2-40B4-BE49-F238E27FC236}">
                <a16:creationId xmlns:a16="http://schemas.microsoft.com/office/drawing/2014/main" id="{7A88FF19-917F-41A6-A1B7-A659750A7FE3}"/>
              </a:ext>
            </a:extLst>
          </p:cNvPr>
          <p:cNvPicPr>
            <a:picLocks noGrp="1" noChangeAspect="1"/>
          </p:cNvPicPr>
          <p:nvPr>
            <p:ph idx="1"/>
          </p:nvPr>
        </p:nvPicPr>
        <p:blipFill>
          <a:blip r:embed="rId3"/>
          <a:stretch>
            <a:fillRect/>
          </a:stretch>
        </p:blipFill>
        <p:spPr>
          <a:xfrm>
            <a:off x="104120" y="1999873"/>
            <a:ext cx="6363136" cy="3958296"/>
          </a:xfrm>
        </p:spPr>
      </p:pic>
      <p:sp>
        <p:nvSpPr>
          <p:cNvPr id="16" name="Text Placeholder 2">
            <a:extLst>
              <a:ext uri="{FF2B5EF4-FFF2-40B4-BE49-F238E27FC236}">
                <a16:creationId xmlns:a16="http://schemas.microsoft.com/office/drawing/2014/main" id="{5764D87E-A70B-428D-8B20-188D9CC41F9A}"/>
              </a:ext>
            </a:extLst>
          </p:cNvPr>
          <p:cNvSpPr txBox="1">
            <a:spLocks/>
          </p:cNvSpPr>
          <p:nvPr/>
        </p:nvSpPr>
        <p:spPr>
          <a:xfrm>
            <a:off x="7797061" y="1200210"/>
            <a:ext cx="2815832" cy="513719"/>
          </a:xfrm>
          <a:prstGeom prst="rect">
            <a:avLst/>
          </a:prstGeom>
          <a:solidFill>
            <a:srgbClr val="F2E5E5"/>
          </a:solidFill>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t>Bing</a:t>
            </a:r>
            <a:endParaRPr lang="en-US"/>
          </a:p>
        </p:txBody>
      </p:sp>
    </p:spTree>
    <p:extLst>
      <p:ext uri="{BB962C8B-B14F-4D97-AF65-F5344CB8AC3E}">
        <p14:creationId xmlns:p14="http://schemas.microsoft.com/office/powerpoint/2010/main" val="23020442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0FFA683-4D7A-484A-BBC3-5065D8D8D0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03BC28F-C3C3-48C8-AEF2-3D73C4EDB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3900A0-7499-4C51-B6F3-1B25036CE182}"/>
              </a:ext>
            </a:extLst>
          </p:cNvPr>
          <p:cNvSpPr>
            <a:spLocks noGrp="1"/>
          </p:cNvSpPr>
          <p:nvPr>
            <p:ph type="title"/>
          </p:nvPr>
        </p:nvSpPr>
        <p:spPr>
          <a:xfrm>
            <a:off x="553719" y="827888"/>
            <a:ext cx="3146911" cy="5115711"/>
          </a:xfrm>
        </p:spPr>
        <p:txBody>
          <a:bodyPr anchor="b">
            <a:normAutofit/>
          </a:bodyPr>
          <a:lstStyle/>
          <a:p>
            <a:r>
              <a:rPr lang="en-US" sz="4100">
                <a:solidFill>
                  <a:schemeClr val="bg1"/>
                </a:solidFill>
              </a:rPr>
              <a:t>Related Documents</a:t>
            </a:r>
          </a:p>
        </p:txBody>
      </p:sp>
      <p:sp>
        <p:nvSpPr>
          <p:cNvPr id="3" name="Content Placeholder 2">
            <a:extLst>
              <a:ext uri="{FF2B5EF4-FFF2-40B4-BE49-F238E27FC236}">
                <a16:creationId xmlns:a16="http://schemas.microsoft.com/office/drawing/2014/main" id="{1E371DB0-054C-403A-A5C6-3BD5C998AC89}"/>
              </a:ext>
            </a:extLst>
          </p:cNvPr>
          <p:cNvSpPr>
            <a:spLocks noGrp="1"/>
          </p:cNvSpPr>
          <p:nvPr>
            <p:ph idx="1"/>
          </p:nvPr>
        </p:nvSpPr>
        <p:spPr>
          <a:xfrm>
            <a:off x="4725743" y="779929"/>
            <a:ext cx="6634332" cy="5292763"/>
          </a:xfrm>
        </p:spPr>
        <p:txBody>
          <a:bodyPr vert="horz" lIns="91440" tIns="45720" rIns="91440" bIns="45720" rtlCol="0">
            <a:normAutofit/>
          </a:bodyPr>
          <a:lstStyle/>
          <a:p>
            <a:r>
              <a:rPr lang="en-US">
                <a:ea typeface="+mj-lt"/>
                <a:cs typeface="+mj-lt"/>
                <a:hlinkClick r:id="rId2"/>
              </a:rPr>
              <a:t>Competitive Analysis EN-US.pptx</a:t>
            </a:r>
            <a:endParaRPr lang="en-US"/>
          </a:p>
          <a:p>
            <a:r>
              <a:rPr lang="en-US">
                <a:ea typeface="+mj-lt"/>
                <a:cs typeface="+mj-lt"/>
                <a:hlinkClick r:id="rId3"/>
              </a:rPr>
              <a:t>Feature Ideation Deck.pptx</a:t>
            </a:r>
            <a:endParaRPr lang="en-US">
              <a:ea typeface="+mj-lt"/>
              <a:cs typeface="+mj-lt"/>
            </a:endParaRPr>
          </a:p>
          <a:p>
            <a:r>
              <a:rPr lang="en-US">
                <a:ea typeface="+mj-lt"/>
                <a:cs typeface="+mj-lt"/>
                <a:hlinkClick r:id="rId4"/>
              </a:rPr>
              <a:t>Diet/Allergen Filter Spec</a:t>
            </a:r>
            <a:r>
              <a:rPr lang="en-US">
                <a:ea typeface="+mj-lt"/>
                <a:cs typeface="+mj-lt"/>
              </a:rPr>
              <a:t>  (</a:t>
            </a:r>
            <a:r>
              <a:rPr lang="en-US">
                <a:ea typeface="+mj-lt"/>
                <a:cs typeface="+mj-lt"/>
                <a:hlinkClick r:id="rId5"/>
              </a:rPr>
              <a:t>Web view</a:t>
            </a:r>
            <a:r>
              <a:rPr lang="en-US">
                <a:ea typeface="+mj-lt"/>
                <a:cs typeface="+mj-lt"/>
              </a:rPr>
              <a:t>)</a:t>
            </a:r>
          </a:p>
          <a:p>
            <a:r>
              <a:rPr lang="en-US">
                <a:ea typeface="+mj-lt"/>
                <a:cs typeface="+mj-lt"/>
                <a:hlinkClick r:id="rId6"/>
              </a:rPr>
              <a:t>Ingredient Search Spec</a:t>
            </a:r>
            <a:r>
              <a:rPr lang="en-US">
                <a:ea typeface="+mj-lt"/>
                <a:cs typeface="+mj-lt"/>
              </a:rPr>
              <a:t>  (</a:t>
            </a:r>
            <a:r>
              <a:rPr lang="en-US">
                <a:ea typeface="+mj-lt"/>
                <a:cs typeface="+mj-lt"/>
                <a:hlinkClick r:id="rId7"/>
              </a:rPr>
              <a:t>Web view</a:t>
            </a:r>
            <a:r>
              <a:rPr lang="en-US">
                <a:ea typeface="+mj-lt"/>
                <a:cs typeface="+mj-lt"/>
              </a:rPr>
              <a:t>)</a:t>
            </a:r>
          </a:p>
          <a:p>
            <a:r>
              <a:rPr lang="en-US">
                <a:ea typeface="+mj-lt"/>
                <a:cs typeface="+mj-lt"/>
                <a:hlinkClick r:id="rId8"/>
              </a:rPr>
              <a:t>Universal Region Insights - Recipe.xlsx</a:t>
            </a:r>
            <a:endParaRPr lang="en-US"/>
          </a:p>
          <a:p>
            <a:r>
              <a:rPr lang="en-US">
                <a:ea typeface="+mj-lt"/>
                <a:cs typeface="+mj-lt"/>
                <a:hlinkClick r:id="rId9"/>
              </a:rPr>
              <a:t>Food Consumption Trends</a:t>
            </a:r>
          </a:p>
          <a:p>
            <a:r>
              <a:rPr lang="en-US">
                <a:ea typeface="+mj-lt"/>
                <a:cs typeface="+mj-lt"/>
                <a:hlinkClick r:id="rId10"/>
              </a:rPr>
              <a:t>Eating Habits</a:t>
            </a:r>
          </a:p>
          <a:p>
            <a:r>
              <a:rPr lang="en-US">
                <a:ea typeface="+mj-lt"/>
                <a:cs typeface="+mj-lt"/>
                <a:hlinkClick r:id="rId11"/>
              </a:rPr>
              <a:t>FR/DE Competitive Analysis.pptx</a:t>
            </a:r>
            <a:endParaRPr lang="en-US"/>
          </a:p>
        </p:txBody>
      </p:sp>
    </p:spTree>
    <p:extLst>
      <p:ext uri="{BB962C8B-B14F-4D97-AF65-F5344CB8AC3E}">
        <p14:creationId xmlns:p14="http://schemas.microsoft.com/office/powerpoint/2010/main" val="30206718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551120-B6FA-48D4-94D1-88AFAA574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8E1453-D9F1-467B-BC8C-44A1C243F4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6C7B0A0A-F98A-4246-8D74-5859897B0F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4D41A3-547A-41D1-96E2-F0E878302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895788-0D1B-41F1-B327-081976F2C3D2}"/>
              </a:ext>
            </a:extLst>
          </p:cNvPr>
          <p:cNvSpPr>
            <a:spLocks noGrp="1"/>
          </p:cNvSpPr>
          <p:nvPr>
            <p:ph type="title"/>
          </p:nvPr>
        </p:nvSpPr>
        <p:spPr>
          <a:xfrm>
            <a:off x="649045" y="760206"/>
            <a:ext cx="10552355" cy="3973160"/>
          </a:xfrm>
        </p:spPr>
        <p:txBody>
          <a:bodyPr vert="horz" lIns="91440" tIns="45720" rIns="91440" bIns="45720" rtlCol="0" anchor="t">
            <a:normAutofit/>
          </a:bodyPr>
          <a:lstStyle/>
          <a:p>
            <a:r>
              <a:rPr lang="en-US" sz="6600">
                <a:solidFill>
                  <a:schemeClr val="bg1"/>
                </a:solidFill>
              </a:rPr>
              <a:t>Thank you</a:t>
            </a:r>
            <a:endParaRPr lang="en-US" sz="6600" b="1" kern="1200" spc="-40" baseline="0">
              <a:solidFill>
                <a:schemeClr val="bg1"/>
              </a:solidFill>
              <a:latin typeface="+mj-lt"/>
              <a:ea typeface="+mj-ea"/>
              <a:cs typeface="+mj-cs"/>
            </a:endParaRPr>
          </a:p>
        </p:txBody>
      </p:sp>
    </p:spTree>
    <p:extLst>
      <p:ext uri="{BB962C8B-B14F-4D97-AF65-F5344CB8AC3E}">
        <p14:creationId xmlns:p14="http://schemas.microsoft.com/office/powerpoint/2010/main" val="3170584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6CEA3-32D2-4F12-8437-99D35D9FB885}"/>
              </a:ext>
            </a:extLst>
          </p:cNvPr>
          <p:cNvSpPr>
            <a:spLocks noGrp="1"/>
          </p:cNvSpPr>
          <p:nvPr>
            <p:ph type="title"/>
          </p:nvPr>
        </p:nvSpPr>
        <p:spPr/>
        <p:txBody>
          <a:bodyPr/>
          <a:lstStyle/>
          <a:p>
            <a:r>
              <a:rPr lang="en-US"/>
              <a:t>Daily Delta &amp; Tiers</a:t>
            </a:r>
          </a:p>
        </p:txBody>
      </p:sp>
      <p:sp>
        <p:nvSpPr>
          <p:cNvPr id="5" name="Content Placeholder 2">
            <a:extLst>
              <a:ext uri="{FF2B5EF4-FFF2-40B4-BE49-F238E27FC236}">
                <a16:creationId xmlns:a16="http://schemas.microsoft.com/office/drawing/2014/main" id="{40A6B160-AB69-4B2E-9058-A1A77B829531}"/>
              </a:ext>
            </a:extLst>
          </p:cNvPr>
          <p:cNvSpPr txBox="1">
            <a:spLocks/>
          </p:cNvSpPr>
          <p:nvPr/>
        </p:nvSpPr>
        <p:spPr>
          <a:xfrm>
            <a:off x="651164" y="1984785"/>
            <a:ext cx="10550236" cy="4192177"/>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400" kern="1200" spc="-20" baseline="0">
                <a:solidFill>
                  <a:schemeClr val="tx1"/>
                </a:solidFill>
                <a:latin typeface="+mj-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spc="-20" baseline="0">
                <a:solidFill>
                  <a:schemeClr val="tx1"/>
                </a:solidFill>
                <a:latin typeface="+mj-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spc="-20" baseline="0">
                <a:solidFill>
                  <a:schemeClr val="tx1"/>
                </a:solidFill>
                <a:latin typeface="+mj-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spc="-20" baseline="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p>
        </p:txBody>
      </p:sp>
      <p:graphicFrame>
        <p:nvGraphicFramePr>
          <p:cNvPr id="3" name="Table 5">
            <a:extLst>
              <a:ext uri="{FF2B5EF4-FFF2-40B4-BE49-F238E27FC236}">
                <a16:creationId xmlns:a16="http://schemas.microsoft.com/office/drawing/2014/main" id="{E5351F1C-E314-4F1F-B54A-66E718135AB2}"/>
              </a:ext>
            </a:extLst>
          </p:cNvPr>
          <p:cNvGraphicFramePr>
            <a:graphicFrameLocks noGrp="1"/>
          </p:cNvGraphicFramePr>
          <p:nvPr>
            <p:extLst>
              <p:ext uri="{D42A27DB-BD31-4B8C-83A1-F6EECF244321}">
                <p14:modId xmlns:p14="http://schemas.microsoft.com/office/powerpoint/2010/main" val="828004512"/>
              </p:ext>
            </p:extLst>
          </p:nvPr>
        </p:nvGraphicFramePr>
        <p:xfrm>
          <a:off x="1181100" y="2184400"/>
          <a:ext cx="8168640" cy="266192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33193373"/>
                    </a:ext>
                  </a:extLst>
                </a:gridCol>
                <a:gridCol w="2722880">
                  <a:extLst>
                    <a:ext uri="{9D8B030D-6E8A-4147-A177-3AD203B41FA5}">
                      <a16:colId xmlns:a16="http://schemas.microsoft.com/office/drawing/2014/main" val="1597153333"/>
                    </a:ext>
                  </a:extLst>
                </a:gridCol>
                <a:gridCol w="2722880">
                  <a:extLst>
                    <a:ext uri="{9D8B030D-6E8A-4147-A177-3AD203B41FA5}">
                      <a16:colId xmlns:a16="http://schemas.microsoft.com/office/drawing/2014/main" val="3120144290"/>
                    </a:ext>
                  </a:extLst>
                </a:gridCol>
              </a:tblGrid>
              <a:tr h="370839">
                <a:tc>
                  <a:txBody>
                    <a:bodyPr/>
                    <a:lstStyle/>
                    <a:p>
                      <a:r>
                        <a:rPr lang="en-US"/>
                        <a:t>Tier</a:t>
                      </a:r>
                    </a:p>
                  </a:txBody>
                  <a:tcPr/>
                </a:tc>
                <a:tc>
                  <a:txBody>
                    <a:bodyPr/>
                    <a:lstStyle/>
                    <a:p>
                      <a:r>
                        <a:rPr lang="en-US"/>
                        <a:t>Name of Index Tier (document range)</a:t>
                      </a:r>
                    </a:p>
                  </a:txBody>
                  <a:tcPr/>
                </a:tc>
                <a:tc>
                  <a:txBody>
                    <a:bodyPr/>
                    <a:lstStyle/>
                    <a:p>
                      <a:r>
                        <a:rPr lang="en-US"/>
                        <a:t>Static Rank</a:t>
                      </a:r>
                    </a:p>
                  </a:txBody>
                  <a:tcPr/>
                </a:tc>
                <a:extLst>
                  <a:ext uri="{0D108BD9-81ED-4DB2-BD59-A6C34878D82A}">
                    <a16:rowId xmlns:a16="http://schemas.microsoft.com/office/drawing/2014/main" val="4161460858"/>
                  </a:ext>
                </a:extLst>
              </a:tr>
              <a:tr h="370840">
                <a:tc>
                  <a:txBody>
                    <a:bodyPr/>
                    <a:lstStyle/>
                    <a:p>
                      <a:r>
                        <a:rPr lang="en-US"/>
                        <a:t>Tier_0</a:t>
                      </a:r>
                    </a:p>
                  </a:txBody>
                  <a:tcPr/>
                </a:tc>
                <a:tc>
                  <a:txBody>
                    <a:bodyPr/>
                    <a:lstStyle/>
                    <a:p>
                      <a:r>
                        <a:rPr lang="en-US"/>
                        <a:t>Precision Index (0 to 3B)</a:t>
                      </a:r>
                    </a:p>
                  </a:txBody>
                  <a:tcPr/>
                </a:tc>
                <a:tc>
                  <a:txBody>
                    <a:bodyPr/>
                    <a:lstStyle/>
                    <a:p>
                      <a:r>
                        <a:rPr lang="en-US"/>
                        <a:t>595 &lt;= rank &lt;= 65535</a:t>
                      </a:r>
                    </a:p>
                  </a:txBody>
                  <a:tcPr/>
                </a:tc>
                <a:extLst>
                  <a:ext uri="{0D108BD9-81ED-4DB2-BD59-A6C34878D82A}">
                    <a16:rowId xmlns:a16="http://schemas.microsoft.com/office/drawing/2014/main" val="3864788347"/>
                  </a:ext>
                </a:extLst>
              </a:tr>
              <a:tr h="370840">
                <a:tc>
                  <a:txBody>
                    <a:bodyPr/>
                    <a:lstStyle/>
                    <a:p>
                      <a:r>
                        <a:rPr lang="en-US"/>
                        <a:t>Tier_1</a:t>
                      </a:r>
                    </a:p>
                  </a:txBody>
                  <a:tcPr/>
                </a:tc>
                <a:tc>
                  <a:txBody>
                    <a:bodyPr/>
                    <a:lstStyle/>
                    <a:p>
                      <a:r>
                        <a:rPr lang="en-US"/>
                        <a:t>Precision Index (3B to 15B)</a:t>
                      </a:r>
                    </a:p>
                  </a:txBody>
                  <a:tcPr/>
                </a:tc>
                <a:tc>
                  <a:txBody>
                    <a:bodyPr/>
                    <a:lstStyle/>
                    <a:p>
                      <a:r>
                        <a:rPr lang="en-US"/>
                        <a:t>105 &lt;= rank &lt; 595</a:t>
                      </a:r>
                    </a:p>
                  </a:txBody>
                  <a:tcPr/>
                </a:tc>
                <a:extLst>
                  <a:ext uri="{0D108BD9-81ED-4DB2-BD59-A6C34878D82A}">
                    <a16:rowId xmlns:a16="http://schemas.microsoft.com/office/drawing/2014/main" val="1207478551"/>
                  </a:ext>
                </a:extLst>
              </a:tr>
              <a:tr h="370840">
                <a:tc>
                  <a:txBody>
                    <a:bodyPr/>
                    <a:lstStyle/>
                    <a:p>
                      <a:r>
                        <a:rPr lang="en-US"/>
                        <a:t>Tier_2</a:t>
                      </a:r>
                    </a:p>
                  </a:txBody>
                  <a:tcPr/>
                </a:tc>
                <a:tc>
                  <a:txBody>
                    <a:bodyPr/>
                    <a:lstStyle/>
                    <a:p>
                      <a:pPr lvl="0">
                        <a:buNone/>
                      </a:pPr>
                      <a:r>
                        <a:rPr lang="en-US" sz="1800" b="0" i="0" u="none" strike="noStrike" noProof="0"/>
                        <a:t>Precison Index (15B to 40B) </a:t>
                      </a:r>
                      <a:endParaRPr lang="en-US"/>
                    </a:p>
                  </a:txBody>
                  <a:tcPr/>
                </a:tc>
                <a:tc>
                  <a:txBody>
                    <a:bodyPr/>
                    <a:lstStyle/>
                    <a:p>
                      <a:r>
                        <a:rPr lang="en-US"/>
                        <a:t>38 &lt;= rank &lt;105</a:t>
                      </a:r>
                    </a:p>
                  </a:txBody>
                  <a:tcPr/>
                </a:tc>
                <a:extLst>
                  <a:ext uri="{0D108BD9-81ED-4DB2-BD59-A6C34878D82A}">
                    <a16:rowId xmlns:a16="http://schemas.microsoft.com/office/drawing/2014/main" val="3807962829"/>
                  </a:ext>
                </a:extLst>
              </a:tr>
              <a:tr h="370840">
                <a:tc>
                  <a:txBody>
                    <a:bodyPr/>
                    <a:lstStyle/>
                    <a:p>
                      <a:r>
                        <a:rPr lang="en-US"/>
                        <a:t>Tier_3</a:t>
                      </a:r>
                    </a:p>
                  </a:txBody>
                  <a:tcPr/>
                </a:tc>
                <a:tc>
                  <a:txBody>
                    <a:bodyPr/>
                    <a:lstStyle/>
                    <a:p>
                      <a:r>
                        <a:rPr lang="en-US"/>
                        <a:t>For small set of domains</a:t>
                      </a:r>
                    </a:p>
                  </a:txBody>
                  <a:tcPr/>
                </a:tc>
                <a:tc>
                  <a:txBody>
                    <a:bodyPr/>
                    <a:lstStyle/>
                    <a:p>
                      <a:r>
                        <a:rPr lang="en-US"/>
                        <a:t>Rank &lt;38</a:t>
                      </a:r>
                    </a:p>
                  </a:txBody>
                  <a:tcPr/>
                </a:tc>
                <a:extLst>
                  <a:ext uri="{0D108BD9-81ED-4DB2-BD59-A6C34878D82A}">
                    <a16:rowId xmlns:a16="http://schemas.microsoft.com/office/drawing/2014/main" val="1386327697"/>
                  </a:ext>
                </a:extLst>
              </a:tr>
            </a:tbl>
          </a:graphicData>
        </a:graphic>
      </p:graphicFrame>
    </p:spTree>
    <p:extLst>
      <p:ext uri="{BB962C8B-B14F-4D97-AF65-F5344CB8AC3E}">
        <p14:creationId xmlns:p14="http://schemas.microsoft.com/office/powerpoint/2010/main" val="1380292038"/>
      </p:ext>
    </p:extLst>
  </p:cSld>
  <p:clrMapOvr>
    <a:masterClrMapping/>
  </p:clrMapOvr>
</p:sld>
</file>

<file path=ppt/theme/theme1.xml><?xml version="1.0" encoding="utf-8"?>
<a:theme xmlns:a="http://schemas.openxmlformats.org/drawingml/2006/main" name="ColorBlockVTI">
  <a:themeElements>
    <a:clrScheme name="AnalogousFromLightSeedRightStep">
      <a:dk1>
        <a:srgbClr val="000000"/>
      </a:dk1>
      <a:lt1>
        <a:srgbClr val="FFFFFF"/>
      </a:lt1>
      <a:dk2>
        <a:srgbClr val="412524"/>
      </a:dk2>
      <a:lt2>
        <a:srgbClr val="E2E8E8"/>
      </a:lt2>
      <a:accent1>
        <a:srgbClr val="C69896"/>
      </a:accent1>
      <a:accent2>
        <a:srgbClr val="BA997F"/>
      </a:accent2>
      <a:accent3>
        <a:srgbClr val="AAA480"/>
      </a:accent3>
      <a:accent4>
        <a:srgbClr val="9BAA74"/>
      </a:accent4>
      <a:accent5>
        <a:srgbClr val="8FAC82"/>
      </a:accent5>
      <a:accent6>
        <a:srgbClr val="78B07E"/>
      </a:accent6>
      <a:hlink>
        <a:srgbClr val="568D8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2.xml><?xml version="1.0" encoding="utf-8"?>
<a:theme xmlns:a="http://schemas.openxmlformats.org/drawingml/2006/main" name="ColorBlockVTI">
  <a:themeElements>
    <a:clrScheme name="AnalogousFromLightSeed_2SEEDS">
      <a:dk1>
        <a:srgbClr val="000000"/>
      </a:dk1>
      <a:lt1>
        <a:srgbClr val="FFFFFF"/>
      </a:lt1>
      <a:dk2>
        <a:srgbClr val="243041"/>
      </a:dk2>
      <a:lt2>
        <a:srgbClr val="E8E7E2"/>
      </a:lt2>
      <a:accent1>
        <a:srgbClr val="7F8DBA"/>
      </a:accent1>
      <a:accent2>
        <a:srgbClr val="84A9BD"/>
      </a:accent2>
      <a:accent3>
        <a:srgbClr val="9F96C6"/>
      </a:accent3>
      <a:accent4>
        <a:srgbClr val="BA8E7F"/>
      </a:accent4>
      <a:accent5>
        <a:srgbClr val="B2A280"/>
      </a:accent5>
      <a:accent6>
        <a:srgbClr val="A3A772"/>
      </a:accent6>
      <a:hlink>
        <a:srgbClr val="8F8257"/>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BlockVTI" id="{733CB85B-8F47-42FB-9326-9FF507018D27}" vid="{069BD9C2-DF61-4F2B-A577-A59C7FC2FF6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1FF9B1D31160042A1F820CDDE275A61" ma:contentTypeVersion="10" ma:contentTypeDescription="Create a new document." ma:contentTypeScope="" ma:versionID="44ad1d531c0bd3fcccaa374048c5f0c1">
  <xsd:schema xmlns:xsd="http://www.w3.org/2001/XMLSchema" xmlns:xs="http://www.w3.org/2001/XMLSchema" xmlns:p="http://schemas.microsoft.com/office/2006/metadata/properties" xmlns:ns3="87b52012-029e-4976-a020-a0f45e4babfc" xmlns:ns4="89eefa01-5e9f-4b83-8fb0-20ac1930fa28" targetNamespace="http://schemas.microsoft.com/office/2006/metadata/properties" ma:root="true" ma:fieldsID="b49ce2ce9dcf4d683bb8225cadb7cdc5" ns3:_="" ns4:_="">
    <xsd:import namespace="87b52012-029e-4976-a020-a0f45e4babfc"/>
    <xsd:import namespace="89eefa01-5e9f-4b83-8fb0-20ac1930fa28"/>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b52012-029e-4976-a020-a0f45e4babf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eefa01-5e9f-4b83-8fb0-20ac1930fa28"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fals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AutoTags xmlns="89eefa01-5e9f-4b83-8fb0-20ac1930fa28" xsi:nil="true"/>
  </documentManagement>
</p:properties>
</file>

<file path=customXml/itemProps1.xml><?xml version="1.0" encoding="utf-8"?>
<ds:datastoreItem xmlns:ds="http://schemas.openxmlformats.org/officeDocument/2006/customXml" ds:itemID="{47B348F1-13D1-4869-92E5-161416F86BDA}">
  <ds:schemaRefs>
    <ds:schemaRef ds:uri="http://schemas.microsoft.com/sharepoint/v3/contenttype/forms"/>
  </ds:schemaRefs>
</ds:datastoreItem>
</file>

<file path=customXml/itemProps2.xml><?xml version="1.0" encoding="utf-8"?>
<ds:datastoreItem xmlns:ds="http://schemas.openxmlformats.org/officeDocument/2006/customXml" ds:itemID="{852261DA-E721-4ED7-96E5-1632458958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7b52012-029e-4976-a020-a0f45e4babfc"/>
    <ds:schemaRef ds:uri="89eefa01-5e9f-4b83-8fb0-20ac1930fa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39190A4-F63A-4643-BB0F-6889C0A0D63F}">
  <ds:schemaRefs>
    <ds:schemaRef ds:uri="http://schemas.microsoft.com/office/2006/metadata/properties"/>
    <ds:schemaRef ds:uri="http://schemas.microsoft.com/office/infopath/2007/PartnerControls"/>
    <ds:schemaRef ds:uri="89eefa01-5e9f-4b83-8fb0-20ac1930fa28"/>
  </ds:schemaRefs>
</ds:datastoreItem>
</file>

<file path=docProps/app.xml><?xml version="1.0" encoding="utf-8"?>
<Properties xmlns="http://schemas.openxmlformats.org/officeDocument/2006/extended-properties" xmlns:vt="http://schemas.openxmlformats.org/officeDocument/2006/docPropsVTypes">
  <TotalTime>0</TotalTime>
  <Words>3225</Words>
  <Application>Microsoft Macintosh PowerPoint</Application>
  <PresentationFormat>Widescreen</PresentationFormat>
  <Paragraphs>504</Paragraphs>
  <Slides>85</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85</vt:i4>
      </vt:variant>
    </vt:vector>
  </HeadingPairs>
  <TitlesOfParts>
    <vt:vector size="94" baseType="lpstr">
      <vt:lpstr>Arial,Sans-Serif</vt:lpstr>
      <vt:lpstr>Arial</vt:lpstr>
      <vt:lpstr>Avenir Next LT Pro</vt:lpstr>
      <vt:lpstr>Avenir Next LT Pro Light</vt:lpstr>
      <vt:lpstr>Calibri</vt:lpstr>
      <vt:lpstr>Calibri Light</vt:lpstr>
      <vt:lpstr>Segoe UI Light</vt:lpstr>
      <vt:lpstr>ColorBlockVTI</vt:lpstr>
      <vt:lpstr>ColorBlockVTI</vt:lpstr>
      <vt:lpstr>Final Intern Presentation</vt:lpstr>
      <vt:lpstr>Intro</vt:lpstr>
      <vt:lpstr>Introductions</vt:lpstr>
      <vt:lpstr>Dev Project</vt:lpstr>
      <vt:lpstr>Background</vt:lpstr>
      <vt:lpstr>Metrics</vt:lpstr>
      <vt:lpstr>RetroIndex Snapshot</vt:lpstr>
      <vt:lpstr>Daily Delta &amp; Tiers</vt:lpstr>
      <vt:lpstr>Daily Delta &amp; Tiers</vt:lpstr>
      <vt:lpstr>Schedule Daily Delta Run</vt:lpstr>
      <vt:lpstr>Updating Daily Delta Run</vt:lpstr>
      <vt:lpstr>Updating Daily Delta Run</vt:lpstr>
      <vt:lpstr>Find Dropped URLs</vt:lpstr>
      <vt:lpstr>Find Dropped URLs</vt:lpstr>
      <vt:lpstr>Weekly Snapshot Replacement</vt:lpstr>
      <vt:lpstr>Full Snapshot Replacement 1.0</vt:lpstr>
      <vt:lpstr>Verify Results</vt:lpstr>
      <vt:lpstr>Initial Daily Snapshot</vt:lpstr>
      <vt:lpstr>Initial Daily Snapshot </vt:lpstr>
      <vt:lpstr>Final Daily Snapshot </vt:lpstr>
      <vt:lpstr>Final Daily Snapshot</vt:lpstr>
      <vt:lpstr>Final Daily Snapshot</vt:lpstr>
      <vt:lpstr>Result</vt:lpstr>
      <vt:lpstr>Result</vt:lpstr>
      <vt:lpstr>Schedule Snapshot Run Daily</vt:lpstr>
      <vt:lpstr>Related Documents</vt:lpstr>
      <vt:lpstr>PM Project</vt:lpstr>
      <vt:lpstr>Background</vt:lpstr>
      <vt:lpstr>Current Experience</vt:lpstr>
      <vt:lpstr>Current Experience</vt:lpstr>
      <vt:lpstr>Current Experience</vt:lpstr>
      <vt:lpstr>Overview EN-US</vt:lpstr>
      <vt:lpstr>Competitive Analysis EN-US</vt:lpstr>
      <vt:lpstr>Competitive Analysis EN-US</vt:lpstr>
      <vt:lpstr>Competitive Analysis EN-US</vt:lpstr>
      <vt:lpstr>Competitive Analysis EN-US</vt:lpstr>
      <vt:lpstr>Competitive Analysis EN-US</vt:lpstr>
      <vt:lpstr>Competitive Analysis EN-US</vt:lpstr>
      <vt:lpstr>Feature Ideation</vt:lpstr>
      <vt:lpstr>Diet and  Allergen Filters</vt:lpstr>
      <vt:lpstr>Diet and Allergen Filters</vt:lpstr>
      <vt:lpstr>Ingredient Search</vt:lpstr>
      <vt:lpstr>Specs</vt:lpstr>
      <vt:lpstr>Specs/Mocks</vt:lpstr>
      <vt:lpstr>Problem/Motivation</vt:lpstr>
      <vt:lpstr>Problem/Motivation</vt:lpstr>
      <vt:lpstr>Problem/Motivation</vt:lpstr>
      <vt:lpstr>Problem/Motivation</vt:lpstr>
      <vt:lpstr>Goal</vt:lpstr>
      <vt:lpstr>User Scenarios</vt:lpstr>
      <vt:lpstr>User Scenarios</vt:lpstr>
      <vt:lpstr>User Scenarios</vt:lpstr>
      <vt:lpstr>User Scenarios</vt:lpstr>
      <vt:lpstr>Specs/Mocks</vt:lpstr>
      <vt:lpstr>Problem/Motivation</vt:lpstr>
      <vt:lpstr>Problem/Motivation</vt:lpstr>
      <vt:lpstr>Goal</vt:lpstr>
      <vt:lpstr>User Scenarios</vt:lpstr>
      <vt:lpstr>User Scenarios</vt:lpstr>
      <vt:lpstr>User Scenarios</vt:lpstr>
      <vt:lpstr>User Scenarios</vt:lpstr>
      <vt:lpstr>Results</vt:lpstr>
      <vt:lpstr>Overview FR/DE</vt:lpstr>
      <vt:lpstr>MEPM Market Review</vt:lpstr>
      <vt:lpstr>MEPM Market Review</vt:lpstr>
      <vt:lpstr>MEPM Market Review</vt:lpstr>
      <vt:lpstr>MEPM Market Review</vt:lpstr>
      <vt:lpstr>FR/DE Competitive Analysis</vt:lpstr>
      <vt:lpstr>Comparison</vt:lpstr>
      <vt:lpstr>Ingredient Search</vt:lpstr>
      <vt:lpstr>Ingredient Search</vt:lpstr>
      <vt:lpstr>Diet Categories</vt:lpstr>
      <vt:lpstr>Diet Categories</vt:lpstr>
      <vt:lpstr>Seasonal Categories</vt:lpstr>
      <vt:lpstr>Seasonal Categories</vt:lpstr>
      <vt:lpstr>Dish Type Categories</vt:lpstr>
      <vt:lpstr>Technique Categories</vt:lpstr>
      <vt:lpstr>Filters</vt:lpstr>
      <vt:lpstr>Filters</vt:lpstr>
      <vt:lpstr>Filters</vt:lpstr>
      <vt:lpstr>Saving Recipes</vt:lpstr>
      <vt:lpstr>Saving Recipes</vt:lpstr>
      <vt:lpstr>Related Recipes</vt:lpstr>
      <vt:lpstr>Related Documents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Intern Presentation</dc:title>
  <dc:creator>Caitlin O Callaghan</dc:creator>
  <cp:lastModifiedBy>Meredith Ju</cp:lastModifiedBy>
  <cp:revision>3</cp:revision>
  <dcterms:created xsi:type="dcterms:W3CDTF">2020-08-11T21:31:52Z</dcterms:created>
  <dcterms:modified xsi:type="dcterms:W3CDTF">2022-11-19T19:39:19Z</dcterms:modified>
</cp:coreProperties>
</file>